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743" r:id="rId2"/>
    <p:sldId id="3771" r:id="rId3"/>
    <p:sldId id="3820" r:id="rId4"/>
    <p:sldId id="3758" r:id="rId5"/>
    <p:sldId id="3759" r:id="rId6"/>
    <p:sldId id="3760" r:id="rId7"/>
    <p:sldId id="3761" r:id="rId8"/>
    <p:sldId id="3762" r:id="rId9"/>
    <p:sldId id="3763" r:id="rId10"/>
    <p:sldId id="3786" r:id="rId11"/>
    <p:sldId id="3787" r:id="rId12"/>
    <p:sldId id="3788" r:id="rId13"/>
    <p:sldId id="3789" r:id="rId14"/>
    <p:sldId id="3790" r:id="rId15"/>
    <p:sldId id="3791" r:id="rId16"/>
    <p:sldId id="3792" r:id="rId17"/>
    <p:sldId id="3793" r:id="rId18"/>
    <p:sldId id="3794" r:id="rId19"/>
    <p:sldId id="3795" r:id="rId20"/>
    <p:sldId id="3796" r:id="rId21"/>
    <p:sldId id="3797" r:id="rId22"/>
    <p:sldId id="3798" r:id="rId23"/>
    <p:sldId id="3799" r:id="rId24"/>
    <p:sldId id="3800" r:id="rId25"/>
    <p:sldId id="3801" r:id="rId26"/>
    <p:sldId id="3802" r:id="rId27"/>
    <p:sldId id="3803" r:id="rId28"/>
    <p:sldId id="3804" r:id="rId29"/>
    <p:sldId id="3805" r:id="rId30"/>
    <p:sldId id="3806" r:id="rId31"/>
    <p:sldId id="3807" r:id="rId32"/>
    <p:sldId id="3808" r:id="rId33"/>
    <p:sldId id="3809" r:id="rId34"/>
    <p:sldId id="3810" r:id="rId35"/>
    <p:sldId id="3811" r:id="rId36"/>
    <p:sldId id="3812" r:id="rId37"/>
    <p:sldId id="3813" r:id="rId38"/>
    <p:sldId id="3814" r:id="rId39"/>
    <p:sldId id="3815" r:id="rId40"/>
    <p:sldId id="3816" r:id="rId41"/>
    <p:sldId id="3817" r:id="rId42"/>
    <p:sldId id="3818" r:id="rId43"/>
    <p:sldId id="3819" r:id="rId44"/>
    <p:sldId id="3754" r:id="rId45"/>
    <p:sldId id="382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332DC8-B506-478B-8181-D4495C010DC8}" v="54" dt="2019-05-08T11:06:33.1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819" autoAdjust="0"/>
  </p:normalViewPr>
  <p:slideViewPr>
    <p:cSldViewPr snapToGrid="0">
      <p:cViewPr varScale="1">
        <p:scale>
          <a:sx n="76" d="100"/>
          <a:sy n="76" d="100"/>
        </p:scale>
        <p:origin x="1143" y="39"/>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Angus" userId="5223f690-cab0-4654-971f-074d92da8191" providerId="ADAL" clId="{6BDC7D04-50F5-493B-A863-4387197215DC}"/>
    <pc:docChg chg="undo custSel addSld modSld">
      <pc:chgData name="Richard Angus" userId="5223f690-cab0-4654-971f-074d92da8191" providerId="ADAL" clId="{6BDC7D04-50F5-493B-A863-4387197215DC}" dt="2019-05-08T21:15:03.992" v="109" actId="6549"/>
      <pc:docMkLst>
        <pc:docMk/>
      </pc:docMkLst>
      <pc:sldChg chg="modSp">
        <pc:chgData name="Richard Angus" userId="5223f690-cab0-4654-971f-074d92da8191" providerId="ADAL" clId="{6BDC7D04-50F5-493B-A863-4387197215DC}" dt="2019-05-08T21:15:03.992" v="109" actId="6549"/>
        <pc:sldMkLst>
          <pc:docMk/>
          <pc:sldMk cId="1721688724" sldId="3743"/>
        </pc:sldMkLst>
        <pc:spChg chg="mod">
          <ac:chgData name="Richard Angus" userId="5223f690-cab0-4654-971f-074d92da8191" providerId="ADAL" clId="{6BDC7D04-50F5-493B-A863-4387197215DC}" dt="2019-05-08T21:15:03.992" v="109" actId="6549"/>
          <ac:spMkLst>
            <pc:docMk/>
            <pc:sldMk cId="1721688724" sldId="3743"/>
            <ac:spMk id="7" creationId="{B1069BD4-79AF-4731-BB22-1B77F1ECF016}"/>
          </ac:spMkLst>
        </pc:spChg>
      </pc:sldChg>
      <pc:sldChg chg="addSp">
        <pc:chgData name="Richard Angus" userId="5223f690-cab0-4654-971f-074d92da8191" providerId="ADAL" clId="{6BDC7D04-50F5-493B-A863-4387197215DC}" dt="2019-05-08T11:05:15.731" v="80"/>
        <pc:sldMkLst>
          <pc:docMk/>
          <pc:sldMk cId="652239733" sldId="3754"/>
        </pc:sldMkLst>
        <pc:spChg chg="add">
          <ac:chgData name="Richard Angus" userId="5223f690-cab0-4654-971f-074d92da8191" providerId="ADAL" clId="{6BDC7D04-50F5-493B-A863-4387197215DC}" dt="2019-05-08T11:05:15.731" v="80"/>
          <ac:spMkLst>
            <pc:docMk/>
            <pc:sldMk cId="652239733" sldId="3754"/>
            <ac:spMk id="9" creationId="{2D9B9B03-1A22-4088-B4ED-B93CF4B95DAE}"/>
          </ac:spMkLst>
        </pc:spChg>
      </pc:sldChg>
      <pc:sldChg chg="addSp">
        <pc:chgData name="Richard Angus" userId="5223f690-cab0-4654-971f-074d92da8191" providerId="ADAL" clId="{6BDC7D04-50F5-493B-A863-4387197215DC}" dt="2019-05-08T11:04:22.941" v="40"/>
        <pc:sldMkLst>
          <pc:docMk/>
          <pc:sldMk cId="794979549" sldId="3758"/>
        </pc:sldMkLst>
        <pc:spChg chg="add">
          <ac:chgData name="Richard Angus" userId="5223f690-cab0-4654-971f-074d92da8191" providerId="ADAL" clId="{6BDC7D04-50F5-493B-A863-4387197215DC}" dt="2019-05-08T11:04:22.941" v="40"/>
          <ac:spMkLst>
            <pc:docMk/>
            <pc:sldMk cId="794979549" sldId="3758"/>
            <ac:spMk id="7" creationId="{70DA2111-2E0E-4856-AA7F-C7D8BC8CFCCF}"/>
          </ac:spMkLst>
        </pc:spChg>
      </pc:sldChg>
      <pc:sldChg chg="addSp">
        <pc:chgData name="Richard Angus" userId="5223f690-cab0-4654-971f-074d92da8191" providerId="ADAL" clId="{6BDC7D04-50F5-493B-A863-4387197215DC}" dt="2019-05-08T11:04:24.432" v="41"/>
        <pc:sldMkLst>
          <pc:docMk/>
          <pc:sldMk cId="3727351893" sldId="3759"/>
        </pc:sldMkLst>
        <pc:spChg chg="add">
          <ac:chgData name="Richard Angus" userId="5223f690-cab0-4654-971f-074d92da8191" providerId="ADAL" clId="{6BDC7D04-50F5-493B-A863-4387197215DC}" dt="2019-05-08T11:04:24.432" v="41"/>
          <ac:spMkLst>
            <pc:docMk/>
            <pc:sldMk cId="3727351893" sldId="3759"/>
            <ac:spMk id="8" creationId="{5E0613F9-6080-4851-A815-3734DC614038}"/>
          </ac:spMkLst>
        </pc:spChg>
      </pc:sldChg>
      <pc:sldChg chg="addSp">
        <pc:chgData name="Richard Angus" userId="5223f690-cab0-4654-971f-074d92da8191" providerId="ADAL" clId="{6BDC7D04-50F5-493B-A863-4387197215DC}" dt="2019-05-08T11:04:27.425" v="42"/>
        <pc:sldMkLst>
          <pc:docMk/>
          <pc:sldMk cId="403256529" sldId="3760"/>
        </pc:sldMkLst>
        <pc:spChg chg="add">
          <ac:chgData name="Richard Angus" userId="5223f690-cab0-4654-971f-074d92da8191" providerId="ADAL" clId="{6BDC7D04-50F5-493B-A863-4387197215DC}" dt="2019-05-08T11:04:27.425" v="42"/>
          <ac:spMkLst>
            <pc:docMk/>
            <pc:sldMk cId="403256529" sldId="3760"/>
            <ac:spMk id="11" creationId="{FBC24B5E-1CEA-46CC-9AB4-FB984A04952F}"/>
          </ac:spMkLst>
        </pc:spChg>
      </pc:sldChg>
      <pc:sldChg chg="addSp">
        <pc:chgData name="Richard Angus" userId="5223f690-cab0-4654-971f-074d92da8191" providerId="ADAL" clId="{6BDC7D04-50F5-493B-A863-4387197215DC}" dt="2019-05-08T11:04:28.371" v="43"/>
        <pc:sldMkLst>
          <pc:docMk/>
          <pc:sldMk cId="1023138530" sldId="3761"/>
        </pc:sldMkLst>
        <pc:spChg chg="add">
          <ac:chgData name="Richard Angus" userId="5223f690-cab0-4654-971f-074d92da8191" providerId="ADAL" clId="{6BDC7D04-50F5-493B-A863-4387197215DC}" dt="2019-05-08T11:04:28.371" v="43"/>
          <ac:spMkLst>
            <pc:docMk/>
            <pc:sldMk cId="1023138530" sldId="3761"/>
            <ac:spMk id="8" creationId="{563F6513-46E6-44DA-9334-A4E2CDAB5BCE}"/>
          </ac:spMkLst>
        </pc:spChg>
      </pc:sldChg>
      <pc:sldChg chg="addSp">
        <pc:chgData name="Richard Angus" userId="5223f690-cab0-4654-971f-074d92da8191" providerId="ADAL" clId="{6BDC7D04-50F5-493B-A863-4387197215DC}" dt="2019-05-08T11:04:29.479" v="44"/>
        <pc:sldMkLst>
          <pc:docMk/>
          <pc:sldMk cId="459649003" sldId="3762"/>
        </pc:sldMkLst>
        <pc:spChg chg="add">
          <ac:chgData name="Richard Angus" userId="5223f690-cab0-4654-971f-074d92da8191" providerId="ADAL" clId="{6BDC7D04-50F5-493B-A863-4387197215DC}" dt="2019-05-08T11:04:29.479" v="44"/>
          <ac:spMkLst>
            <pc:docMk/>
            <pc:sldMk cId="459649003" sldId="3762"/>
            <ac:spMk id="8" creationId="{D0667501-1423-4358-9DF9-5427AA7DE679}"/>
          </ac:spMkLst>
        </pc:spChg>
      </pc:sldChg>
      <pc:sldChg chg="addSp">
        <pc:chgData name="Richard Angus" userId="5223f690-cab0-4654-971f-074d92da8191" providerId="ADAL" clId="{6BDC7D04-50F5-493B-A863-4387197215DC}" dt="2019-05-08T11:04:33.546" v="45"/>
        <pc:sldMkLst>
          <pc:docMk/>
          <pc:sldMk cId="973427286" sldId="3763"/>
        </pc:sldMkLst>
        <pc:spChg chg="add">
          <ac:chgData name="Richard Angus" userId="5223f690-cab0-4654-971f-074d92da8191" providerId="ADAL" clId="{6BDC7D04-50F5-493B-A863-4387197215DC}" dt="2019-05-08T11:04:33.546" v="45"/>
          <ac:spMkLst>
            <pc:docMk/>
            <pc:sldMk cId="973427286" sldId="3763"/>
            <ac:spMk id="6" creationId="{8F3D93B3-CD71-4480-B57D-7249C91C13C4}"/>
          </ac:spMkLst>
        </pc:spChg>
      </pc:sldChg>
      <pc:sldChg chg="addSp modSp">
        <pc:chgData name="Richard Angus" userId="5223f690-cab0-4654-971f-074d92da8191" providerId="ADAL" clId="{6BDC7D04-50F5-493B-A863-4387197215DC}" dt="2019-05-08T11:04:19.818" v="38" actId="1076"/>
        <pc:sldMkLst>
          <pc:docMk/>
          <pc:sldMk cId="1409382696" sldId="3771"/>
        </pc:sldMkLst>
        <pc:spChg chg="add mod">
          <ac:chgData name="Richard Angus" userId="5223f690-cab0-4654-971f-074d92da8191" providerId="ADAL" clId="{6BDC7D04-50F5-493B-A863-4387197215DC}" dt="2019-05-08T11:04:19.818" v="38" actId="1076"/>
          <ac:spMkLst>
            <pc:docMk/>
            <pc:sldMk cId="1409382696" sldId="3771"/>
            <ac:spMk id="6" creationId="{468013B9-16F5-4931-8EA1-1248E6A11BE1}"/>
          </ac:spMkLst>
        </pc:spChg>
      </pc:sldChg>
      <pc:sldChg chg="addSp">
        <pc:chgData name="Richard Angus" userId="5223f690-cab0-4654-971f-074d92da8191" providerId="ADAL" clId="{6BDC7D04-50F5-493B-A863-4387197215DC}" dt="2019-05-08T11:04:35.040" v="46"/>
        <pc:sldMkLst>
          <pc:docMk/>
          <pc:sldMk cId="2145018555" sldId="3786"/>
        </pc:sldMkLst>
        <pc:spChg chg="add">
          <ac:chgData name="Richard Angus" userId="5223f690-cab0-4654-971f-074d92da8191" providerId="ADAL" clId="{6BDC7D04-50F5-493B-A863-4387197215DC}" dt="2019-05-08T11:04:35.040" v="46"/>
          <ac:spMkLst>
            <pc:docMk/>
            <pc:sldMk cId="2145018555" sldId="3786"/>
            <ac:spMk id="10" creationId="{93729E47-7E65-45FC-A8E7-A4F47DD1FD23}"/>
          </ac:spMkLst>
        </pc:spChg>
      </pc:sldChg>
      <pc:sldChg chg="addSp">
        <pc:chgData name="Richard Angus" userId="5223f690-cab0-4654-971f-074d92da8191" providerId="ADAL" clId="{6BDC7D04-50F5-493B-A863-4387197215DC}" dt="2019-05-08T11:04:36.803" v="47"/>
        <pc:sldMkLst>
          <pc:docMk/>
          <pc:sldMk cId="2434410005" sldId="3787"/>
        </pc:sldMkLst>
        <pc:spChg chg="add">
          <ac:chgData name="Richard Angus" userId="5223f690-cab0-4654-971f-074d92da8191" providerId="ADAL" clId="{6BDC7D04-50F5-493B-A863-4387197215DC}" dt="2019-05-08T11:04:36.803" v="47"/>
          <ac:spMkLst>
            <pc:docMk/>
            <pc:sldMk cId="2434410005" sldId="3787"/>
            <ac:spMk id="11" creationId="{00A71021-C7B0-4560-B506-3AE6133B12B5}"/>
          </ac:spMkLst>
        </pc:spChg>
      </pc:sldChg>
      <pc:sldChg chg="addSp">
        <pc:chgData name="Richard Angus" userId="5223f690-cab0-4654-971f-074d92da8191" providerId="ADAL" clId="{6BDC7D04-50F5-493B-A863-4387197215DC}" dt="2019-05-08T11:04:37.762" v="48"/>
        <pc:sldMkLst>
          <pc:docMk/>
          <pc:sldMk cId="421424879" sldId="3788"/>
        </pc:sldMkLst>
        <pc:spChg chg="add">
          <ac:chgData name="Richard Angus" userId="5223f690-cab0-4654-971f-074d92da8191" providerId="ADAL" clId="{6BDC7D04-50F5-493B-A863-4387197215DC}" dt="2019-05-08T11:04:37.762" v="48"/>
          <ac:spMkLst>
            <pc:docMk/>
            <pc:sldMk cId="421424879" sldId="3788"/>
            <ac:spMk id="18" creationId="{5AEA6F27-0023-447D-BDAD-291EF9518D9B}"/>
          </ac:spMkLst>
        </pc:spChg>
      </pc:sldChg>
      <pc:sldChg chg="addSp">
        <pc:chgData name="Richard Angus" userId="5223f690-cab0-4654-971f-074d92da8191" providerId="ADAL" clId="{6BDC7D04-50F5-493B-A863-4387197215DC}" dt="2019-05-08T11:04:38.909" v="49"/>
        <pc:sldMkLst>
          <pc:docMk/>
          <pc:sldMk cId="2656110447" sldId="3789"/>
        </pc:sldMkLst>
        <pc:spChg chg="add">
          <ac:chgData name="Richard Angus" userId="5223f690-cab0-4654-971f-074d92da8191" providerId="ADAL" clId="{6BDC7D04-50F5-493B-A863-4387197215DC}" dt="2019-05-08T11:04:38.909" v="49"/>
          <ac:spMkLst>
            <pc:docMk/>
            <pc:sldMk cId="2656110447" sldId="3789"/>
            <ac:spMk id="14" creationId="{0D55D904-5AD4-4AE1-93D9-DB2F2C3AAE66}"/>
          </ac:spMkLst>
        </pc:spChg>
      </pc:sldChg>
      <pc:sldChg chg="addSp">
        <pc:chgData name="Richard Angus" userId="5223f690-cab0-4654-971f-074d92da8191" providerId="ADAL" clId="{6BDC7D04-50F5-493B-A863-4387197215DC}" dt="2019-05-08T11:04:42.146" v="51"/>
        <pc:sldMkLst>
          <pc:docMk/>
          <pc:sldMk cId="4155603570" sldId="3790"/>
        </pc:sldMkLst>
        <pc:spChg chg="add">
          <ac:chgData name="Richard Angus" userId="5223f690-cab0-4654-971f-074d92da8191" providerId="ADAL" clId="{6BDC7D04-50F5-493B-A863-4387197215DC}" dt="2019-05-08T11:04:42.146" v="51"/>
          <ac:spMkLst>
            <pc:docMk/>
            <pc:sldMk cId="4155603570" sldId="3790"/>
            <ac:spMk id="13" creationId="{E4FE64CD-E73F-4CB4-9CD5-46278D633444}"/>
          </ac:spMkLst>
        </pc:spChg>
      </pc:sldChg>
      <pc:sldChg chg="addSp">
        <pc:chgData name="Richard Angus" userId="5223f690-cab0-4654-971f-074d92da8191" providerId="ADAL" clId="{6BDC7D04-50F5-493B-A863-4387197215DC}" dt="2019-05-08T11:04:41.098" v="50"/>
        <pc:sldMkLst>
          <pc:docMk/>
          <pc:sldMk cId="2425597617" sldId="3791"/>
        </pc:sldMkLst>
        <pc:spChg chg="add">
          <ac:chgData name="Richard Angus" userId="5223f690-cab0-4654-971f-074d92da8191" providerId="ADAL" clId="{6BDC7D04-50F5-493B-A863-4387197215DC}" dt="2019-05-08T11:04:41.098" v="50"/>
          <ac:spMkLst>
            <pc:docMk/>
            <pc:sldMk cId="2425597617" sldId="3791"/>
            <ac:spMk id="13" creationId="{5CD3C6DE-260E-4E7F-9977-FE01766A4021}"/>
          </ac:spMkLst>
        </pc:spChg>
      </pc:sldChg>
      <pc:sldChg chg="addSp">
        <pc:chgData name="Richard Angus" userId="5223f690-cab0-4654-971f-074d92da8191" providerId="ADAL" clId="{6BDC7D04-50F5-493B-A863-4387197215DC}" dt="2019-05-08T11:04:43.485" v="52"/>
        <pc:sldMkLst>
          <pc:docMk/>
          <pc:sldMk cId="8448293" sldId="3792"/>
        </pc:sldMkLst>
        <pc:spChg chg="add">
          <ac:chgData name="Richard Angus" userId="5223f690-cab0-4654-971f-074d92da8191" providerId="ADAL" clId="{6BDC7D04-50F5-493B-A863-4387197215DC}" dt="2019-05-08T11:04:43.485" v="52"/>
          <ac:spMkLst>
            <pc:docMk/>
            <pc:sldMk cId="8448293" sldId="3792"/>
            <ac:spMk id="10" creationId="{77F25B69-9952-407B-A4A9-BB3CA28DC6BD}"/>
          </ac:spMkLst>
        </pc:spChg>
      </pc:sldChg>
      <pc:sldChg chg="addSp">
        <pc:chgData name="Richard Angus" userId="5223f690-cab0-4654-971f-074d92da8191" providerId="ADAL" clId="{6BDC7D04-50F5-493B-A863-4387197215DC}" dt="2019-05-08T11:04:45.204" v="53"/>
        <pc:sldMkLst>
          <pc:docMk/>
          <pc:sldMk cId="4180568164" sldId="3793"/>
        </pc:sldMkLst>
        <pc:spChg chg="add">
          <ac:chgData name="Richard Angus" userId="5223f690-cab0-4654-971f-074d92da8191" providerId="ADAL" clId="{6BDC7D04-50F5-493B-A863-4387197215DC}" dt="2019-05-08T11:04:45.204" v="53"/>
          <ac:spMkLst>
            <pc:docMk/>
            <pc:sldMk cId="4180568164" sldId="3793"/>
            <ac:spMk id="18" creationId="{3EC9BE0A-C5B0-45E1-BB62-ED4DFDCA50E9}"/>
          </ac:spMkLst>
        </pc:spChg>
      </pc:sldChg>
      <pc:sldChg chg="addSp">
        <pc:chgData name="Richard Angus" userId="5223f690-cab0-4654-971f-074d92da8191" providerId="ADAL" clId="{6BDC7D04-50F5-493B-A863-4387197215DC}" dt="2019-05-08T11:04:46.820" v="54"/>
        <pc:sldMkLst>
          <pc:docMk/>
          <pc:sldMk cId="3584527030" sldId="3794"/>
        </pc:sldMkLst>
        <pc:spChg chg="add">
          <ac:chgData name="Richard Angus" userId="5223f690-cab0-4654-971f-074d92da8191" providerId="ADAL" clId="{6BDC7D04-50F5-493B-A863-4387197215DC}" dt="2019-05-08T11:04:46.820" v="54"/>
          <ac:spMkLst>
            <pc:docMk/>
            <pc:sldMk cId="3584527030" sldId="3794"/>
            <ac:spMk id="16" creationId="{A2007626-F00F-4F2F-AA5D-C0EED753B133}"/>
          </ac:spMkLst>
        </pc:spChg>
      </pc:sldChg>
      <pc:sldChg chg="addSp">
        <pc:chgData name="Richard Angus" userId="5223f690-cab0-4654-971f-074d92da8191" providerId="ADAL" clId="{6BDC7D04-50F5-493B-A863-4387197215DC}" dt="2019-05-08T11:04:48.086" v="55"/>
        <pc:sldMkLst>
          <pc:docMk/>
          <pc:sldMk cId="14255986" sldId="3795"/>
        </pc:sldMkLst>
        <pc:spChg chg="add">
          <ac:chgData name="Richard Angus" userId="5223f690-cab0-4654-971f-074d92da8191" providerId="ADAL" clId="{6BDC7D04-50F5-493B-A863-4387197215DC}" dt="2019-05-08T11:04:48.086" v="55"/>
          <ac:spMkLst>
            <pc:docMk/>
            <pc:sldMk cId="14255986" sldId="3795"/>
            <ac:spMk id="12" creationId="{0FD9848C-FA37-4D40-8FFF-04483F0622A9}"/>
          </ac:spMkLst>
        </pc:spChg>
      </pc:sldChg>
      <pc:sldChg chg="addSp">
        <pc:chgData name="Richard Angus" userId="5223f690-cab0-4654-971f-074d92da8191" providerId="ADAL" clId="{6BDC7D04-50F5-493B-A863-4387197215DC}" dt="2019-05-08T11:04:49.178" v="56"/>
        <pc:sldMkLst>
          <pc:docMk/>
          <pc:sldMk cId="3290368492" sldId="3796"/>
        </pc:sldMkLst>
        <pc:spChg chg="add">
          <ac:chgData name="Richard Angus" userId="5223f690-cab0-4654-971f-074d92da8191" providerId="ADAL" clId="{6BDC7D04-50F5-493B-A863-4387197215DC}" dt="2019-05-08T11:04:49.178" v="56"/>
          <ac:spMkLst>
            <pc:docMk/>
            <pc:sldMk cId="3290368492" sldId="3796"/>
            <ac:spMk id="13" creationId="{82E80A1A-7D6F-44A6-B5EE-2F1D1F90B9BD}"/>
          </ac:spMkLst>
        </pc:spChg>
      </pc:sldChg>
      <pc:sldChg chg="addSp">
        <pc:chgData name="Richard Angus" userId="5223f690-cab0-4654-971f-074d92da8191" providerId="ADAL" clId="{6BDC7D04-50F5-493B-A863-4387197215DC}" dt="2019-05-08T11:04:51.971" v="58"/>
        <pc:sldMkLst>
          <pc:docMk/>
          <pc:sldMk cId="1453786097" sldId="3797"/>
        </pc:sldMkLst>
        <pc:spChg chg="add">
          <ac:chgData name="Richard Angus" userId="5223f690-cab0-4654-971f-074d92da8191" providerId="ADAL" clId="{6BDC7D04-50F5-493B-A863-4387197215DC}" dt="2019-05-08T11:04:51.971" v="58"/>
          <ac:spMkLst>
            <pc:docMk/>
            <pc:sldMk cId="1453786097" sldId="3797"/>
            <ac:spMk id="13" creationId="{CAFB41AC-77BB-4C5C-9D43-FB27D0633E55}"/>
          </ac:spMkLst>
        </pc:spChg>
      </pc:sldChg>
      <pc:sldChg chg="addSp">
        <pc:chgData name="Richard Angus" userId="5223f690-cab0-4654-971f-074d92da8191" providerId="ADAL" clId="{6BDC7D04-50F5-493B-A863-4387197215DC}" dt="2019-05-08T11:04:51.187" v="57"/>
        <pc:sldMkLst>
          <pc:docMk/>
          <pc:sldMk cId="1431418754" sldId="3798"/>
        </pc:sldMkLst>
        <pc:spChg chg="add">
          <ac:chgData name="Richard Angus" userId="5223f690-cab0-4654-971f-074d92da8191" providerId="ADAL" clId="{6BDC7D04-50F5-493B-A863-4387197215DC}" dt="2019-05-08T11:04:51.187" v="57"/>
          <ac:spMkLst>
            <pc:docMk/>
            <pc:sldMk cId="1431418754" sldId="3798"/>
            <ac:spMk id="17" creationId="{5156A95F-B87E-4E5D-9E0D-306E7CE87B11}"/>
          </ac:spMkLst>
        </pc:spChg>
      </pc:sldChg>
      <pc:sldChg chg="addSp">
        <pc:chgData name="Richard Angus" userId="5223f690-cab0-4654-971f-074d92da8191" providerId="ADAL" clId="{6BDC7D04-50F5-493B-A863-4387197215DC}" dt="2019-05-08T11:04:53.330" v="59"/>
        <pc:sldMkLst>
          <pc:docMk/>
          <pc:sldMk cId="2025770776" sldId="3799"/>
        </pc:sldMkLst>
        <pc:spChg chg="add">
          <ac:chgData name="Richard Angus" userId="5223f690-cab0-4654-971f-074d92da8191" providerId="ADAL" clId="{6BDC7D04-50F5-493B-A863-4387197215DC}" dt="2019-05-08T11:04:53.330" v="59"/>
          <ac:spMkLst>
            <pc:docMk/>
            <pc:sldMk cId="2025770776" sldId="3799"/>
            <ac:spMk id="15" creationId="{2C6ABA16-1157-4228-9EC5-4885AD99F8EB}"/>
          </ac:spMkLst>
        </pc:spChg>
      </pc:sldChg>
      <pc:sldChg chg="addSp">
        <pc:chgData name="Richard Angus" userId="5223f690-cab0-4654-971f-074d92da8191" providerId="ADAL" clId="{6BDC7D04-50F5-493B-A863-4387197215DC}" dt="2019-05-08T11:04:54.545" v="60"/>
        <pc:sldMkLst>
          <pc:docMk/>
          <pc:sldMk cId="3321553449" sldId="3800"/>
        </pc:sldMkLst>
        <pc:spChg chg="add">
          <ac:chgData name="Richard Angus" userId="5223f690-cab0-4654-971f-074d92da8191" providerId="ADAL" clId="{6BDC7D04-50F5-493B-A863-4387197215DC}" dt="2019-05-08T11:04:54.545" v="60"/>
          <ac:spMkLst>
            <pc:docMk/>
            <pc:sldMk cId="3321553449" sldId="3800"/>
            <ac:spMk id="15" creationId="{8A0A9E37-11D9-43CD-8CDB-9A562AEC1EB4}"/>
          </ac:spMkLst>
        </pc:spChg>
      </pc:sldChg>
      <pc:sldChg chg="addSp">
        <pc:chgData name="Richard Angus" userId="5223f690-cab0-4654-971f-074d92da8191" providerId="ADAL" clId="{6BDC7D04-50F5-493B-A863-4387197215DC}" dt="2019-05-08T11:04:56.602" v="61"/>
        <pc:sldMkLst>
          <pc:docMk/>
          <pc:sldMk cId="2102525091" sldId="3801"/>
        </pc:sldMkLst>
        <pc:spChg chg="add">
          <ac:chgData name="Richard Angus" userId="5223f690-cab0-4654-971f-074d92da8191" providerId="ADAL" clId="{6BDC7D04-50F5-493B-A863-4387197215DC}" dt="2019-05-08T11:04:56.602" v="61"/>
          <ac:spMkLst>
            <pc:docMk/>
            <pc:sldMk cId="2102525091" sldId="3801"/>
            <ac:spMk id="10" creationId="{706828DA-6742-4ACF-AF74-F1BF6FDF0B2D}"/>
          </ac:spMkLst>
        </pc:spChg>
      </pc:sldChg>
      <pc:sldChg chg="addSp">
        <pc:chgData name="Richard Angus" userId="5223f690-cab0-4654-971f-074d92da8191" providerId="ADAL" clId="{6BDC7D04-50F5-493B-A863-4387197215DC}" dt="2019-05-08T11:04:57.492" v="62"/>
        <pc:sldMkLst>
          <pc:docMk/>
          <pc:sldMk cId="3305652392" sldId="3802"/>
        </pc:sldMkLst>
        <pc:spChg chg="add">
          <ac:chgData name="Richard Angus" userId="5223f690-cab0-4654-971f-074d92da8191" providerId="ADAL" clId="{6BDC7D04-50F5-493B-A863-4387197215DC}" dt="2019-05-08T11:04:57.492" v="62"/>
          <ac:spMkLst>
            <pc:docMk/>
            <pc:sldMk cId="3305652392" sldId="3802"/>
            <ac:spMk id="10" creationId="{ED45F05F-71F1-437A-AF15-717A0D03489F}"/>
          </ac:spMkLst>
        </pc:spChg>
      </pc:sldChg>
      <pc:sldChg chg="addSp">
        <pc:chgData name="Richard Angus" userId="5223f690-cab0-4654-971f-074d92da8191" providerId="ADAL" clId="{6BDC7D04-50F5-493B-A863-4387197215DC}" dt="2019-05-08T11:04:58.428" v="63"/>
        <pc:sldMkLst>
          <pc:docMk/>
          <pc:sldMk cId="4023336871" sldId="3803"/>
        </pc:sldMkLst>
        <pc:spChg chg="add">
          <ac:chgData name="Richard Angus" userId="5223f690-cab0-4654-971f-074d92da8191" providerId="ADAL" clId="{6BDC7D04-50F5-493B-A863-4387197215DC}" dt="2019-05-08T11:04:58.428" v="63"/>
          <ac:spMkLst>
            <pc:docMk/>
            <pc:sldMk cId="4023336871" sldId="3803"/>
            <ac:spMk id="12" creationId="{FB56F287-3B3D-431A-867A-7DC2EE1D6FD9}"/>
          </ac:spMkLst>
        </pc:spChg>
      </pc:sldChg>
      <pc:sldChg chg="addSp">
        <pc:chgData name="Richard Angus" userId="5223f690-cab0-4654-971f-074d92da8191" providerId="ADAL" clId="{6BDC7D04-50F5-493B-A863-4387197215DC}" dt="2019-05-08T11:04:59.383" v="64"/>
        <pc:sldMkLst>
          <pc:docMk/>
          <pc:sldMk cId="1557528839" sldId="3804"/>
        </pc:sldMkLst>
        <pc:spChg chg="add">
          <ac:chgData name="Richard Angus" userId="5223f690-cab0-4654-971f-074d92da8191" providerId="ADAL" clId="{6BDC7D04-50F5-493B-A863-4387197215DC}" dt="2019-05-08T11:04:59.383" v="64"/>
          <ac:spMkLst>
            <pc:docMk/>
            <pc:sldMk cId="1557528839" sldId="3804"/>
            <ac:spMk id="13" creationId="{A2C24ED5-35C3-49EA-A80E-A229E4EA8031}"/>
          </ac:spMkLst>
        </pc:spChg>
      </pc:sldChg>
      <pc:sldChg chg="addSp">
        <pc:chgData name="Richard Angus" userId="5223f690-cab0-4654-971f-074d92da8191" providerId="ADAL" clId="{6BDC7D04-50F5-493B-A863-4387197215DC}" dt="2019-05-08T11:05:01.177" v="65"/>
        <pc:sldMkLst>
          <pc:docMk/>
          <pc:sldMk cId="4081335298" sldId="3805"/>
        </pc:sldMkLst>
        <pc:spChg chg="add">
          <ac:chgData name="Richard Angus" userId="5223f690-cab0-4654-971f-074d92da8191" providerId="ADAL" clId="{6BDC7D04-50F5-493B-A863-4387197215DC}" dt="2019-05-08T11:05:01.177" v="65"/>
          <ac:spMkLst>
            <pc:docMk/>
            <pc:sldMk cId="4081335298" sldId="3805"/>
            <ac:spMk id="12" creationId="{9A480704-A18C-4F31-AE76-38E14005B235}"/>
          </ac:spMkLst>
        </pc:spChg>
      </pc:sldChg>
      <pc:sldChg chg="addSp">
        <pc:chgData name="Richard Angus" userId="5223f690-cab0-4654-971f-074d92da8191" providerId="ADAL" clId="{6BDC7D04-50F5-493B-A863-4387197215DC}" dt="2019-05-08T11:05:01.927" v="66"/>
        <pc:sldMkLst>
          <pc:docMk/>
          <pc:sldMk cId="1700165865" sldId="3806"/>
        </pc:sldMkLst>
        <pc:spChg chg="add">
          <ac:chgData name="Richard Angus" userId="5223f690-cab0-4654-971f-074d92da8191" providerId="ADAL" clId="{6BDC7D04-50F5-493B-A863-4387197215DC}" dt="2019-05-08T11:05:01.927" v="66"/>
          <ac:spMkLst>
            <pc:docMk/>
            <pc:sldMk cId="1700165865" sldId="3806"/>
            <ac:spMk id="14" creationId="{5F1B39A7-5DCB-4B27-9B95-C21B5B59C83A}"/>
          </ac:spMkLst>
        </pc:spChg>
      </pc:sldChg>
      <pc:sldChg chg="addSp">
        <pc:chgData name="Richard Angus" userId="5223f690-cab0-4654-971f-074d92da8191" providerId="ADAL" clId="{6BDC7D04-50F5-493B-A863-4387197215DC}" dt="2019-05-08T11:05:02.711" v="67"/>
        <pc:sldMkLst>
          <pc:docMk/>
          <pc:sldMk cId="2684782344" sldId="3807"/>
        </pc:sldMkLst>
        <pc:spChg chg="add">
          <ac:chgData name="Richard Angus" userId="5223f690-cab0-4654-971f-074d92da8191" providerId="ADAL" clId="{6BDC7D04-50F5-493B-A863-4387197215DC}" dt="2019-05-08T11:05:02.711" v="67"/>
          <ac:spMkLst>
            <pc:docMk/>
            <pc:sldMk cId="2684782344" sldId="3807"/>
            <ac:spMk id="14" creationId="{2DAA304F-A935-43BE-9225-61BA41ACD4D7}"/>
          </ac:spMkLst>
        </pc:spChg>
      </pc:sldChg>
      <pc:sldChg chg="addSp">
        <pc:chgData name="Richard Angus" userId="5223f690-cab0-4654-971f-074d92da8191" providerId="ADAL" clId="{6BDC7D04-50F5-493B-A863-4387197215DC}" dt="2019-05-08T11:05:04.340" v="68"/>
        <pc:sldMkLst>
          <pc:docMk/>
          <pc:sldMk cId="737964296" sldId="3808"/>
        </pc:sldMkLst>
        <pc:spChg chg="add">
          <ac:chgData name="Richard Angus" userId="5223f690-cab0-4654-971f-074d92da8191" providerId="ADAL" clId="{6BDC7D04-50F5-493B-A863-4387197215DC}" dt="2019-05-08T11:05:04.340" v="68"/>
          <ac:spMkLst>
            <pc:docMk/>
            <pc:sldMk cId="737964296" sldId="3808"/>
            <ac:spMk id="14" creationId="{F2554131-11B6-49C7-B03D-D8E460467E65}"/>
          </ac:spMkLst>
        </pc:spChg>
      </pc:sldChg>
      <pc:sldChg chg="addSp">
        <pc:chgData name="Richard Angus" userId="5223f690-cab0-4654-971f-074d92da8191" providerId="ADAL" clId="{6BDC7D04-50F5-493B-A863-4387197215DC}" dt="2019-05-08T11:05:05.076" v="69"/>
        <pc:sldMkLst>
          <pc:docMk/>
          <pc:sldMk cId="818795007" sldId="3809"/>
        </pc:sldMkLst>
        <pc:spChg chg="add">
          <ac:chgData name="Richard Angus" userId="5223f690-cab0-4654-971f-074d92da8191" providerId="ADAL" clId="{6BDC7D04-50F5-493B-A863-4387197215DC}" dt="2019-05-08T11:05:05.076" v="69"/>
          <ac:spMkLst>
            <pc:docMk/>
            <pc:sldMk cId="818795007" sldId="3809"/>
            <ac:spMk id="14" creationId="{EB729922-F523-42B6-AA22-E7AD68123F9B}"/>
          </ac:spMkLst>
        </pc:spChg>
      </pc:sldChg>
      <pc:sldChg chg="addSp">
        <pc:chgData name="Richard Angus" userId="5223f690-cab0-4654-971f-074d92da8191" providerId="ADAL" clId="{6BDC7D04-50F5-493B-A863-4387197215DC}" dt="2019-05-08T11:05:05.788" v="70"/>
        <pc:sldMkLst>
          <pc:docMk/>
          <pc:sldMk cId="380515336" sldId="3810"/>
        </pc:sldMkLst>
        <pc:spChg chg="add">
          <ac:chgData name="Richard Angus" userId="5223f690-cab0-4654-971f-074d92da8191" providerId="ADAL" clId="{6BDC7D04-50F5-493B-A863-4387197215DC}" dt="2019-05-08T11:05:05.788" v="70"/>
          <ac:spMkLst>
            <pc:docMk/>
            <pc:sldMk cId="380515336" sldId="3810"/>
            <ac:spMk id="12" creationId="{2ABEC4ED-DD92-4738-BEF0-743358C32026}"/>
          </ac:spMkLst>
        </pc:spChg>
      </pc:sldChg>
      <pc:sldChg chg="addSp">
        <pc:chgData name="Richard Angus" userId="5223f690-cab0-4654-971f-074d92da8191" providerId="ADAL" clId="{6BDC7D04-50F5-493B-A863-4387197215DC}" dt="2019-05-08T11:05:06.510" v="71"/>
        <pc:sldMkLst>
          <pc:docMk/>
          <pc:sldMk cId="2506600491" sldId="3811"/>
        </pc:sldMkLst>
        <pc:spChg chg="add">
          <ac:chgData name="Richard Angus" userId="5223f690-cab0-4654-971f-074d92da8191" providerId="ADAL" clId="{6BDC7D04-50F5-493B-A863-4387197215DC}" dt="2019-05-08T11:05:06.510" v="71"/>
          <ac:spMkLst>
            <pc:docMk/>
            <pc:sldMk cId="2506600491" sldId="3811"/>
            <ac:spMk id="12" creationId="{DF73E49D-C491-43DB-AD57-94EB539E5FE1}"/>
          </ac:spMkLst>
        </pc:spChg>
      </pc:sldChg>
      <pc:sldChg chg="addSp">
        <pc:chgData name="Richard Angus" userId="5223f690-cab0-4654-971f-074d92da8191" providerId="ADAL" clId="{6BDC7D04-50F5-493B-A863-4387197215DC}" dt="2019-05-08T11:05:08.093" v="72"/>
        <pc:sldMkLst>
          <pc:docMk/>
          <pc:sldMk cId="1640698666" sldId="3812"/>
        </pc:sldMkLst>
        <pc:spChg chg="add">
          <ac:chgData name="Richard Angus" userId="5223f690-cab0-4654-971f-074d92da8191" providerId="ADAL" clId="{6BDC7D04-50F5-493B-A863-4387197215DC}" dt="2019-05-08T11:05:08.093" v="72"/>
          <ac:spMkLst>
            <pc:docMk/>
            <pc:sldMk cId="1640698666" sldId="3812"/>
            <ac:spMk id="15" creationId="{1DE2BFA0-FA1D-4BFD-BAD4-DF6F4BADE487}"/>
          </ac:spMkLst>
        </pc:spChg>
      </pc:sldChg>
      <pc:sldChg chg="addSp">
        <pc:chgData name="Richard Angus" userId="5223f690-cab0-4654-971f-074d92da8191" providerId="ADAL" clId="{6BDC7D04-50F5-493B-A863-4387197215DC}" dt="2019-05-08T11:05:08.864" v="73"/>
        <pc:sldMkLst>
          <pc:docMk/>
          <pc:sldMk cId="3778956992" sldId="3813"/>
        </pc:sldMkLst>
        <pc:spChg chg="add">
          <ac:chgData name="Richard Angus" userId="5223f690-cab0-4654-971f-074d92da8191" providerId="ADAL" clId="{6BDC7D04-50F5-493B-A863-4387197215DC}" dt="2019-05-08T11:05:08.864" v="73"/>
          <ac:spMkLst>
            <pc:docMk/>
            <pc:sldMk cId="3778956992" sldId="3813"/>
            <ac:spMk id="15" creationId="{D1E8B898-78B7-4B62-BFB2-8AE25C11775B}"/>
          </ac:spMkLst>
        </pc:spChg>
      </pc:sldChg>
      <pc:sldChg chg="addSp">
        <pc:chgData name="Richard Angus" userId="5223f690-cab0-4654-971f-074d92da8191" providerId="ADAL" clId="{6BDC7D04-50F5-493B-A863-4387197215DC}" dt="2019-05-08T11:05:09.600" v="74"/>
        <pc:sldMkLst>
          <pc:docMk/>
          <pc:sldMk cId="417263422" sldId="3814"/>
        </pc:sldMkLst>
        <pc:spChg chg="add">
          <ac:chgData name="Richard Angus" userId="5223f690-cab0-4654-971f-074d92da8191" providerId="ADAL" clId="{6BDC7D04-50F5-493B-A863-4387197215DC}" dt="2019-05-08T11:05:09.600" v="74"/>
          <ac:spMkLst>
            <pc:docMk/>
            <pc:sldMk cId="417263422" sldId="3814"/>
            <ac:spMk id="14" creationId="{EA30B14D-BD20-47D2-AF88-3D2AC4A672D8}"/>
          </ac:spMkLst>
        </pc:spChg>
      </pc:sldChg>
      <pc:sldChg chg="addSp">
        <pc:chgData name="Richard Angus" userId="5223f690-cab0-4654-971f-074d92da8191" providerId="ADAL" clId="{6BDC7D04-50F5-493B-A863-4387197215DC}" dt="2019-05-08T11:05:10.299" v="75"/>
        <pc:sldMkLst>
          <pc:docMk/>
          <pc:sldMk cId="4061130063" sldId="3815"/>
        </pc:sldMkLst>
        <pc:spChg chg="add">
          <ac:chgData name="Richard Angus" userId="5223f690-cab0-4654-971f-074d92da8191" providerId="ADAL" clId="{6BDC7D04-50F5-493B-A863-4387197215DC}" dt="2019-05-08T11:05:10.299" v="75"/>
          <ac:spMkLst>
            <pc:docMk/>
            <pc:sldMk cId="4061130063" sldId="3815"/>
            <ac:spMk id="13" creationId="{9F9D28FD-7CF6-4F98-94F3-3B00EECB7CDF}"/>
          </ac:spMkLst>
        </pc:spChg>
      </pc:sldChg>
      <pc:sldChg chg="addSp">
        <pc:chgData name="Richard Angus" userId="5223f690-cab0-4654-971f-074d92da8191" providerId="ADAL" clId="{6BDC7D04-50F5-493B-A863-4387197215DC}" dt="2019-05-08T11:05:11.997" v="76"/>
        <pc:sldMkLst>
          <pc:docMk/>
          <pc:sldMk cId="518286704" sldId="3816"/>
        </pc:sldMkLst>
        <pc:spChg chg="add">
          <ac:chgData name="Richard Angus" userId="5223f690-cab0-4654-971f-074d92da8191" providerId="ADAL" clId="{6BDC7D04-50F5-493B-A863-4387197215DC}" dt="2019-05-08T11:05:11.997" v="76"/>
          <ac:spMkLst>
            <pc:docMk/>
            <pc:sldMk cId="518286704" sldId="3816"/>
            <ac:spMk id="14" creationId="{C96ACCEE-B120-4428-9FED-6FB7CC2FBDBC}"/>
          </ac:spMkLst>
        </pc:spChg>
      </pc:sldChg>
      <pc:sldChg chg="addSp">
        <pc:chgData name="Richard Angus" userId="5223f690-cab0-4654-971f-074d92da8191" providerId="ADAL" clId="{6BDC7D04-50F5-493B-A863-4387197215DC}" dt="2019-05-08T11:05:12.634" v="77"/>
        <pc:sldMkLst>
          <pc:docMk/>
          <pc:sldMk cId="1804091957" sldId="3817"/>
        </pc:sldMkLst>
        <pc:spChg chg="add">
          <ac:chgData name="Richard Angus" userId="5223f690-cab0-4654-971f-074d92da8191" providerId="ADAL" clId="{6BDC7D04-50F5-493B-A863-4387197215DC}" dt="2019-05-08T11:05:12.634" v="77"/>
          <ac:spMkLst>
            <pc:docMk/>
            <pc:sldMk cId="1804091957" sldId="3817"/>
            <ac:spMk id="12" creationId="{1571AA64-1350-4F2E-A47E-F7F05602C8C1}"/>
          </ac:spMkLst>
        </pc:spChg>
      </pc:sldChg>
      <pc:sldChg chg="addSp">
        <pc:chgData name="Richard Angus" userId="5223f690-cab0-4654-971f-074d92da8191" providerId="ADAL" clId="{6BDC7D04-50F5-493B-A863-4387197215DC}" dt="2019-05-08T11:05:13.380" v="78"/>
        <pc:sldMkLst>
          <pc:docMk/>
          <pc:sldMk cId="520386" sldId="3818"/>
        </pc:sldMkLst>
        <pc:spChg chg="add">
          <ac:chgData name="Richard Angus" userId="5223f690-cab0-4654-971f-074d92da8191" providerId="ADAL" clId="{6BDC7D04-50F5-493B-A863-4387197215DC}" dt="2019-05-08T11:05:13.380" v="78"/>
          <ac:spMkLst>
            <pc:docMk/>
            <pc:sldMk cId="520386" sldId="3818"/>
            <ac:spMk id="12" creationId="{08D618EF-FEBF-4D87-AE9B-5DEAEBF6DC1F}"/>
          </ac:spMkLst>
        </pc:spChg>
      </pc:sldChg>
      <pc:sldChg chg="addSp">
        <pc:chgData name="Richard Angus" userId="5223f690-cab0-4654-971f-074d92da8191" providerId="ADAL" clId="{6BDC7D04-50F5-493B-A863-4387197215DC}" dt="2019-05-08T11:05:15.072" v="79"/>
        <pc:sldMkLst>
          <pc:docMk/>
          <pc:sldMk cId="3707061689" sldId="3819"/>
        </pc:sldMkLst>
        <pc:spChg chg="add">
          <ac:chgData name="Richard Angus" userId="5223f690-cab0-4654-971f-074d92da8191" providerId="ADAL" clId="{6BDC7D04-50F5-493B-A863-4387197215DC}" dt="2019-05-08T11:05:15.072" v="79"/>
          <ac:spMkLst>
            <pc:docMk/>
            <pc:sldMk cId="3707061689" sldId="3819"/>
            <ac:spMk id="12" creationId="{AEF61DB0-2B86-464E-B051-4F030B02D4C7}"/>
          </ac:spMkLst>
        </pc:spChg>
      </pc:sldChg>
      <pc:sldChg chg="addSp">
        <pc:chgData name="Richard Angus" userId="5223f690-cab0-4654-971f-074d92da8191" providerId="ADAL" clId="{6BDC7D04-50F5-493B-A863-4387197215DC}" dt="2019-05-08T11:04:21.853" v="39"/>
        <pc:sldMkLst>
          <pc:docMk/>
          <pc:sldMk cId="1115718601" sldId="3820"/>
        </pc:sldMkLst>
        <pc:spChg chg="add">
          <ac:chgData name="Richard Angus" userId="5223f690-cab0-4654-971f-074d92da8191" providerId="ADAL" clId="{6BDC7D04-50F5-493B-A863-4387197215DC}" dt="2019-05-08T11:04:21.853" v="39"/>
          <ac:spMkLst>
            <pc:docMk/>
            <pc:sldMk cId="1115718601" sldId="3820"/>
            <ac:spMk id="9" creationId="{AF56BFAA-48C0-4937-8146-EC4A60F64C32}"/>
          </ac:spMkLst>
        </pc:spChg>
      </pc:sldChg>
      <pc:sldChg chg="addSp delSp modSp add">
        <pc:chgData name="Richard Angus" userId="5223f690-cab0-4654-971f-074d92da8191" providerId="ADAL" clId="{6BDC7D04-50F5-493B-A863-4387197215DC}" dt="2019-05-08T11:06:24.034" v="101" actId="20577"/>
        <pc:sldMkLst>
          <pc:docMk/>
          <pc:sldMk cId="1315495465" sldId="3821"/>
        </pc:sldMkLst>
        <pc:spChg chg="mod">
          <ac:chgData name="Richard Angus" userId="5223f690-cab0-4654-971f-074d92da8191" providerId="ADAL" clId="{6BDC7D04-50F5-493B-A863-4387197215DC}" dt="2019-05-08T11:06:24.034" v="101" actId="20577"/>
          <ac:spMkLst>
            <pc:docMk/>
            <pc:sldMk cId="1315495465" sldId="3821"/>
            <ac:spMk id="3" creationId="{91C8CEF2-B403-444E-8543-5C0846579397}"/>
          </ac:spMkLst>
        </pc:spChg>
        <pc:spChg chg="add del mod">
          <ac:chgData name="Richard Angus" userId="5223f690-cab0-4654-971f-074d92da8191" providerId="ADAL" clId="{6BDC7D04-50F5-493B-A863-4387197215DC}" dt="2019-05-08T11:01:00.855" v="2"/>
          <ac:spMkLst>
            <pc:docMk/>
            <pc:sldMk cId="1315495465" sldId="3821"/>
            <ac:spMk id="6" creationId="{5EC365BA-A14A-4C5F-9B7D-332A1D0D3994}"/>
          </ac:spMkLst>
        </pc:spChg>
        <pc:spChg chg="add">
          <ac:chgData name="Richard Angus" userId="5223f690-cab0-4654-971f-074d92da8191" providerId="ADAL" clId="{6BDC7D04-50F5-493B-A863-4387197215DC}" dt="2019-05-08T11:05:16.902" v="81"/>
          <ac:spMkLst>
            <pc:docMk/>
            <pc:sldMk cId="1315495465" sldId="3821"/>
            <ac:spMk id="10" creationId="{3781F690-1D79-4099-AA9E-8D3E296D0913}"/>
          </ac:spMkLst>
        </pc:spChg>
        <pc:picChg chg="del">
          <ac:chgData name="Richard Angus" userId="5223f690-cab0-4654-971f-074d92da8191" providerId="ADAL" clId="{6BDC7D04-50F5-493B-A863-4387197215DC}" dt="2019-05-08T11:00:39.625" v="1" actId="478"/>
          <ac:picMkLst>
            <pc:docMk/>
            <pc:sldMk cId="1315495465" sldId="3821"/>
            <ac:picMk id="5" creationId="{1C028DE9-705F-4A7D-92C5-8C1AA385EE77}"/>
          </ac:picMkLst>
        </pc:picChg>
        <pc:picChg chg="add mod">
          <ac:chgData name="Richard Angus" userId="5223f690-cab0-4654-971f-074d92da8191" providerId="ADAL" clId="{6BDC7D04-50F5-493B-A863-4387197215DC}" dt="2019-05-08T11:01:00.855" v="2"/>
          <ac:picMkLst>
            <pc:docMk/>
            <pc:sldMk cId="1315495465" sldId="3821"/>
            <ac:picMk id="9" creationId="{10D1E756-11A7-407A-9900-77038E98020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2C3F91-9542-4024-BD4A-B8B4A1A55D38}" type="datetimeFigureOut">
              <a:rPr lang="en-AU" smtClean="0"/>
              <a:t>8/05/2019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8678EA-7509-4253-A973-C0055FBE6206}" type="slidenum">
              <a:rPr lang="en-AU" smtClean="0"/>
              <a:t>‹#›</a:t>
            </a:fld>
            <a:endParaRPr lang="en-AU"/>
          </a:p>
        </p:txBody>
      </p:sp>
    </p:spTree>
    <p:extLst>
      <p:ext uri="{BB962C8B-B14F-4D97-AF65-F5344CB8AC3E}">
        <p14:creationId xmlns:p14="http://schemas.microsoft.com/office/powerpoint/2010/main" val="3419952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45</a:t>
            </a:fld>
            <a:endParaRPr lang="en-AU"/>
          </a:p>
        </p:txBody>
      </p:sp>
    </p:spTree>
    <p:extLst>
      <p:ext uri="{BB962C8B-B14F-4D97-AF65-F5344CB8AC3E}">
        <p14:creationId xmlns:p14="http://schemas.microsoft.com/office/powerpoint/2010/main" val="2400009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8DBC-287B-4F86-BF4E-6011E3FA6D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86F8738-EBA4-46EC-826F-98EFA1ADAC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BEEA950-72ED-47D3-B90C-E5087A4DD0A9}"/>
              </a:ext>
            </a:extLst>
          </p:cNvPr>
          <p:cNvSpPr>
            <a:spLocks noGrp="1"/>
          </p:cNvSpPr>
          <p:nvPr>
            <p:ph type="dt" sz="half" idx="10"/>
          </p:nvPr>
        </p:nvSpPr>
        <p:spPr/>
        <p:txBody>
          <a:bodyPr/>
          <a:lstStyle/>
          <a:p>
            <a:fld id="{B7DC5B48-6ADA-4779-BEBE-195174BAF0B3}" type="datetimeFigureOut">
              <a:rPr lang="en-AU" smtClean="0"/>
              <a:t>8/05/2019</a:t>
            </a:fld>
            <a:endParaRPr lang="en-AU"/>
          </a:p>
        </p:txBody>
      </p:sp>
      <p:sp>
        <p:nvSpPr>
          <p:cNvPr id="5" name="Footer Placeholder 4">
            <a:extLst>
              <a:ext uri="{FF2B5EF4-FFF2-40B4-BE49-F238E27FC236}">
                <a16:creationId xmlns:a16="http://schemas.microsoft.com/office/drawing/2014/main" id="{309BBDDE-8729-4AD8-91C1-933CE22723B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1652FF1-A223-4A04-AF8C-3F74AFC4DEBF}"/>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3143712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56E1-557D-44D9-B52A-FA677D21B6A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235ED10-3095-4788-817E-2447DDB7CF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B1C4188-4F68-408F-8AF4-3CF75C344814}"/>
              </a:ext>
            </a:extLst>
          </p:cNvPr>
          <p:cNvSpPr>
            <a:spLocks noGrp="1"/>
          </p:cNvSpPr>
          <p:nvPr>
            <p:ph type="dt" sz="half" idx="10"/>
          </p:nvPr>
        </p:nvSpPr>
        <p:spPr/>
        <p:txBody>
          <a:bodyPr/>
          <a:lstStyle/>
          <a:p>
            <a:fld id="{B7DC5B48-6ADA-4779-BEBE-195174BAF0B3}" type="datetimeFigureOut">
              <a:rPr lang="en-AU" smtClean="0"/>
              <a:t>8/05/2019</a:t>
            </a:fld>
            <a:endParaRPr lang="en-AU"/>
          </a:p>
        </p:txBody>
      </p:sp>
      <p:sp>
        <p:nvSpPr>
          <p:cNvPr id="5" name="Footer Placeholder 4">
            <a:extLst>
              <a:ext uri="{FF2B5EF4-FFF2-40B4-BE49-F238E27FC236}">
                <a16:creationId xmlns:a16="http://schemas.microsoft.com/office/drawing/2014/main" id="{35797A6D-F7B8-4C6A-8EB0-246C1B4CAB5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F8CF1A5-DB2B-44A3-945B-7DD4482A78EB}"/>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319723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8A06D6-678A-433B-91C0-3F5192691C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5263740-86A6-4F29-9C28-7EA9F1B7DAA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D0B2580-C647-43EA-8B3E-60C559296934}"/>
              </a:ext>
            </a:extLst>
          </p:cNvPr>
          <p:cNvSpPr>
            <a:spLocks noGrp="1"/>
          </p:cNvSpPr>
          <p:nvPr>
            <p:ph type="dt" sz="half" idx="10"/>
          </p:nvPr>
        </p:nvSpPr>
        <p:spPr/>
        <p:txBody>
          <a:bodyPr/>
          <a:lstStyle/>
          <a:p>
            <a:fld id="{B7DC5B48-6ADA-4779-BEBE-195174BAF0B3}" type="datetimeFigureOut">
              <a:rPr lang="en-AU" smtClean="0"/>
              <a:t>8/05/2019</a:t>
            </a:fld>
            <a:endParaRPr lang="en-AU"/>
          </a:p>
        </p:txBody>
      </p:sp>
      <p:sp>
        <p:nvSpPr>
          <p:cNvPr id="5" name="Footer Placeholder 4">
            <a:extLst>
              <a:ext uri="{FF2B5EF4-FFF2-40B4-BE49-F238E27FC236}">
                <a16:creationId xmlns:a16="http://schemas.microsoft.com/office/drawing/2014/main" id="{8979D081-6B3D-4F2A-8438-7E3A354128F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A63AA75-449C-43B9-AA30-AFFC5A069085}"/>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3221711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1696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47914747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E04F0-0B47-4A2D-B79C-263D872E8C2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7A0A16D-8C84-4D59-94CE-EF8A8A3C7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D3AC0D0-AA05-4249-A9D4-188035457D46}"/>
              </a:ext>
            </a:extLst>
          </p:cNvPr>
          <p:cNvSpPr>
            <a:spLocks noGrp="1"/>
          </p:cNvSpPr>
          <p:nvPr>
            <p:ph type="dt" sz="half" idx="10"/>
          </p:nvPr>
        </p:nvSpPr>
        <p:spPr/>
        <p:txBody>
          <a:bodyPr/>
          <a:lstStyle/>
          <a:p>
            <a:fld id="{B7DC5B48-6ADA-4779-BEBE-195174BAF0B3}" type="datetimeFigureOut">
              <a:rPr lang="en-AU" smtClean="0"/>
              <a:t>8/05/2019</a:t>
            </a:fld>
            <a:endParaRPr lang="en-AU"/>
          </a:p>
        </p:txBody>
      </p:sp>
      <p:sp>
        <p:nvSpPr>
          <p:cNvPr id="5" name="Footer Placeholder 4">
            <a:extLst>
              <a:ext uri="{FF2B5EF4-FFF2-40B4-BE49-F238E27FC236}">
                <a16:creationId xmlns:a16="http://schemas.microsoft.com/office/drawing/2014/main" id="{A40730B8-3D84-4352-9DF8-BCCE4A4040C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687E089-C996-4AEA-9761-945789441E3A}"/>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3176289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C0458-299F-45B7-A818-1288CF0909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B77CC526-BD01-45CC-8D53-905760758B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A1BB522-7EA6-4FDF-9CC0-3C24D40444A2}"/>
              </a:ext>
            </a:extLst>
          </p:cNvPr>
          <p:cNvSpPr>
            <a:spLocks noGrp="1"/>
          </p:cNvSpPr>
          <p:nvPr>
            <p:ph type="dt" sz="half" idx="10"/>
          </p:nvPr>
        </p:nvSpPr>
        <p:spPr/>
        <p:txBody>
          <a:bodyPr/>
          <a:lstStyle/>
          <a:p>
            <a:fld id="{B7DC5B48-6ADA-4779-BEBE-195174BAF0B3}" type="datetimeFigureOut">
              <a:rPr lang="en-AU" smtClean="0"/>
              <a:t>8/05/2019</a:t>
            </a:fld>
            <a:endParaRPr lang="en-AU"/>
          </a:p>
        </p:txBody>
      </p:sp>
      <p:sp>
        <p:nvSpPr>
          <p:cNvPr id="5" name="Footer Placeholder 4">
            <a:extLst>
              <a:ext uri="{FF2B5EF4-FFF2-40B4-BE49-F238E27FC236}">
                <a16:creationId xmlns:a16="http://schemas.microsoft.com/office/drawing/2014/main" id="{1CEEF75D-2512-46E1-AAA6-BD94D820E27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2444F33-6C05-4763-9826-7821F42A20FC}"/>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1150359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BA31-BD60-4777-A156-33A0C933FE4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E20B682-9564-4999-869E-93B0E96BDAF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6AC29B7-1D4A-4E7E-BF6F-7BADA398677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B47A0DE-83F0-4183-B880-15745AC70B87}"/>
              </a:ext>
            </a:extLst>
          </p:cNvPr>
          <p:cNvSpPr>
            <a:spLocks noGrp="1"/>
          </p:cNvSpPr>
          <p:nvPr>
            <p:ph type="dt" sz="half" idx="10"/>
          </p:nvPr>
        </p:nvSpPr>
        <p:spPr/>
        <p:txBody>
          <a:bodyPr/>
          <a:lstStyle/>
          <a:p>
            <a:fld id="{B7DC5B48-6ADA-4779-BEBE-195174BAF0B3}" type="datetimeFigureOut">
              <a:rPr lang="en-AU" smtClean="0"/>
              <a:t>8/05/2019</a:t>
            </a:fld>
            <a:endParaRPr lang="en-AU"/>
          </a:p>
        </p:txBody>
      </p:sp>
      <p:sp>
        <p:nvSpPr>
          <p:cNvPr id="6" name="Footer Placeholder 5">
            <a:extLst>
              <a:ext uri="{FF2B5EF4-FFF2-40B4-BE49-F238E27FC236}">
                <a16:creationId xmlns:a16="http://schemas.microsoft.com/office/drawing/2014/main" id="{FC57A60A-2129-4591-ABCC-499726FE97C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55E52EC-34AB-4723-8372-4955663F58BB}"/>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3595258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64F3-AFC2-4909-9C5D-BFD7B19D4F6A}"/>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C17B77D-245A-43EA-9399-AD4C56E95F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10BC8D9-3455-4B15-8BB3-02FE3B1DBF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2F5C3FF-CCAF-4641-93B4-87140635EA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535ECC6-5D02-4B1F-9CA7-203AFD0A0A6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30C1FDF-F84C-4B5E-A1A8-51014BF92322}"/>
              </a:ext>
            </a:extLst>
          </p:cNvPr>
          <p:cNvSpPr>
            <a:spLocks noGrp="1"/>
          </p:cNvSpPr>
          <p:nvPr>
            <p:ph type="dt" sz="half" idx="10"/>
          </p:nvPr>
        </p:nvSpPr>
        <p:spPr/>
        <p:txBody>
          <a:bodyPr/>
          <a:lstStyle/>
          <a:p>
            <a:fld id="{B7DC5B48-6ADA-4779-BEBE-195174BAF0B3}" type="datetimeFigureOut">
              <a:rPr lang="en-AU" smtClean="0"/>
              <a:t>8/05/2019</a:t>
            </a:fld>
            <a:endParaRPr lang="en-AU"/>
          </a:p>
        </p:txBody>
      </p:sp>
      <p:sp>
        <p:nvSpPr>
          <p:cNvPr id="8" name="Footer Placeholder 7">
            <a:extLst>
              <a:ext uri="{FF2B5EF4-FFF2-40B4-BE49-F238E27FC236}">
                <a16:creationId xmlns:a16="http://schemas.microsoft.com/office/drawing/2014/main" id="{3F30762E-F699-4005-B2BC-55C97AEF411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9DBB298E-981E-4BD1-AF9F-BF3B9F740375}"/>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3815454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B54D-4205-429D-8EE8-988E257937C7}"/>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E99C7B9-3A36-4C0A-9F55-35B3AC303567}"/>
              </a:ext>
            </a:extLst>
          </p:cNvPr>
          <p:cNvSpPr>
            <a:spLocks noGrp="1"/>
          </p:cNvSpPr>
          <p:nvPr>
            <p:ph type="dt" sz="half" idx="10"/>
          </p:nvPr>
        </p:nvSpPr>
        <p:spPr/>
        <p:txBody>
          <a:bodyPr/>
          <a:lstStyle/>
          <a:p>
            <a:fld id="{B7DC5B48-6ADA-4779-BEBE-195174BAF0B3}" type="datetimeFigureOut">
              <a:rPr lang="en-AU" smtClean="0"/>
              <a:t>8/05/2019</a:t>
            </a:fld>
            <a:endParaRPr lang="en-AU"/>
          </a:p>
        </p:txBody>
      </p:sp>
      <p:sp>
        <p:nvSpPr>
          <p:cNvPr id="4" name="Footer Placeholder 3">
            <a:extLst>
              <a:ext uri="{FF2B5EF4-FFF2-40B4-BE49-F238E27FC236}">
                <a16:creationId xmlns:a16="http://schemas.microsoft.com/office/drawing/2014/main" id="{B9230E82-1B32-4BF9-88DB-69BD04A1459D}"/>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54927B5-05D5-4747-A99A-DBEBE28DD16C}"/>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3170134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BA56FC-B141-4A9D-A339-892E7C301FBF}"/>
              </a:ext>
            </a:extLst>
          </p:cNvPr>
          <p:cNvSpPr>
            <a:spLocks noGrp="1"/>
          </p:cNvSpPr>
          <p:nvPr>
            <p:ph type="dt" sz="half" idx="10"/>
          </p:nvPr>
        </p:nvSpPr>
        <p:spPr/>
        <p:txBody>
          <a:bodyPr/>
          <a:lstStyle/>
          <a:p>
            <a:fld id="{B7DC5B48-6ADA-4779-BEBE-195174BAF0B3}" type="datetimeFigureOut">
              <a:rPr lang="en-AU" smtClean="0"/>
              <a:t>8/05/2019</a:t>
            </a:fld>
            <a:endParaRPr lang="en-AU"/>
          </a:p>
        </p:txBody>
      </p:sp>
      <p:sp>
        <p:nvSpPr>
          <p:cNvPr id="3" name="Footer Placeholder 2">
            <a:extLst>
              <a:ext uri="{FF2B5EF4-FFF2-40B4-BE49-F238E27FC236}">
                <a16:creationId xmlns:a16="http://schemas.microsoft.com/office/drawing/2014/main" id="{770995E5-6113-4978-BE03-592EF2DB3C2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2863B57-4EEF-442D-8EC9-49B630B13300}"/>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1949323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0692A-B44B-4CCB-8BE2-4CCBAFFB28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A31FADA-0017-4E2A-A087-1BB62A018B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BD37D66-7304-4FE1-B678-8057B17D2E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2340F5-6870-4321-BE38-1AE1934269E8}"/>
              </a:ext>
            </a:extLst>
          </p:cNvPr>
          <p:cNvSpPr>
            <a:spLocks noGrp="1"/>
          </p:cNvSpPr>
          <p:nvPr>
            <p:ph type="dt" sz="half" idx="10"/>
          </p:nvPr>
        </p:nvSpPr>
        <p:spPr/>
        <p:txBody>
          <a:bodyPr/>
          <a:lstStyle/>
          <a:p>
            <a:fld id="{B7DC5B48-6ADA-4779-BEBE-195174BAF0B3}" type="datetimeFigureOut">
              <a:rPr lang="en-AU" smtClean="0"/>
              <a:t>8/05/2019</a:t>
            </a:fld>
            <a:endParaRPr lang="en-AU"/>
          </a:p>
        </p:txBody>
      </p:sp>
      <p:sp>
        <p:nvSpPr>
          <p:cNvPr id="6" name="Footer Placeholder 5">
            <a:extLst>
              <a:ext uri="{FF2B5EF4-FFF2-40B4-BE49-F238E27FC236}">
                <a16:creationId xmlns:a16="http://schemas.microsoft.com/office/drawing/2014/main" id="{EABC9B5F-9546-4B0A-B32A-616047D7299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FDEF319-BEFB-4366-A3F9-05453FBF3B2F}"/>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1143732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C6D3-C88F-4B1F-8F59-40151AE0CD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4348E42-712F-4BC1-A6B7-88924CE93A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105B7675-2C69-4D1D-A8C1-76F31C0798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C392B0-4961-4044-A366-09A1DCA6283B}"/>
              </a:ext>
            </a:extLst>
          </p:cNvPr>
          <p:cNvSpPr>
            <a:spLocks noGrp="1"/>
          </p:cNvSpPr>
          <p:nvPr>
            <p:ph type="dt" sz="half" idx="10"/>
          </p:nvPr>
        </p:nvSpPr>
        <p:spPr/>
        <p:txBody>
          <a:bodyPr/>
          <a:lstStyle/>
          <a:p>
            <a:fld id="{B7DC5B48-6ADA-4779-BEBE-195174BAF0B3}" type="datetimeFigureOut">
              <a:rPr lang="en-AU" smtClean="0"/>
              <a:t>8/05/2019</a:t>
            </a:fld>
            <a:endParaRPr lang="en-AU"/>
          </a:p>
        </p:txBody>
      </p:sp>
      <p:sp>
        <p:nvSpPr>
          <p:cNvPr id="6" name="Footer Placeholder 5">
            <a:extLst>
              <a:ext uri="{FF2B5EF4-FFF2-40B4-BE49-F238E27FC236}">
                <a16:creationId xmlns:a16="http://schemas.microsoft.com/office/drawing/2014/main" id="{576F4B82-F30D-4542-8FFD-D397396B1E4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454F409-F9A7-4F8E-ABAB-1661F3221185}"/>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1399327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066095-948A-4BD1-89E3-25C08F1A35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83906EE-B566-4ACF-A421-BCBFFB135F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214AAE8-7168-4D29-9F6A-FAA5B6481D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DC5B48-6ADA-4779-BEBE-195174BAF0B3}" type="datetimeFigureOut">
              <a:rPr lang="en-AU" smtClean="0"/>
              <a:t>8/05/2019</a:t>
            </a:fld>
            <a:endParaRPr lang="en-AU"/>
          </a:p>
        </p:txBody>
      </p:sp>
      <p:sp>
        <p:nvSpPr>
          <p:cNvPr id="5" name="Footer Placeholder 4">
            <a:extLst>
              <a:ext uri="{FF2B5EF4-FFF2-40B4-BE49-F238E27FC236}">
                <a16:creationId xmlns:a16="http://schemas.microsoft.com/office/drawing/2014/main" id="{F829ABE7-F28E-462A-AA49-FB9B7EF7F2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C9B6022-B9E8-4DDB-9502-EA8BC5BCDC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B4CAF3-6D51-415B-AB75-B122077FBE8A}" type="slidenum">
              <a:rPr lang="en-AU" smtClean="0"/>
              <a:t>‹#›</a:t>
            </a:fld>
            <a:endParaRPr lang="en-AU"/>
          </a:p>
        </p:txBody>
      </p:sp>
    </p:spTree>
    <p:extLst>
      <p:ext uri="{BB962C8B-B14F-4D97-AF65-F5344CB8AC3E}">
        <p14:creationId xmlns:p14="http://schemas.microsoft.com/office/powerpoint/2010/main" val="3480897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www.brisazdevops.or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www.brisazdevops.org/"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hyperlink" Target="https://docs.microsoft.com/azure/devops/pipelines/release/artifacts?view=azure-devops#nuge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www.brisazdevop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www.brisazdevop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www.brisazdevops.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hyperlink" Target="https://www.brisazdevops.org/"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www.brisazdevops.or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hyperlink" Target="https://www.brisazdevops.org/"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hyperlink" Target="https://www.brisazdevops.org/"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www.brisazdevops.or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48.gif"/></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www.brisazdevops.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www.brisazdevops.or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www.brisazdevops.or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www.brisazdevops.or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docs.microsoft.com/en-us/azure/devops/release-notes/2019/sprint-148-update" TargetMode="External"/><Relationship Id="rId7" Type="http://schemas.openxmlformats.org/officeDocument/2006/relationships/image" Target="../media/image68.png"/><Relationship Id="rId2" Type="http://schemas.openxmlformats.org/officeDocument/2006/relationships/hyperlink" Target="https://docs.microsoft.com/en-us/azure/devops/release-notes/2019/sprint-147-update" TargetMode="External"/><Relationship Id="rId1" Type="http://schemas.openxmlformats.org/officeDocument/2006/relationships/slideLayout" Target="../slideLayouts/slideLayout13.xml"/><Relationship Id="rId6" Type="http://schemas.openxmlformats.org/officeDocument/2006/relationships/hyperlink" Target="https://docs.microsoft.com/en-us/azure/devops/release-notes/2019/sprint-151-update" TargetMode="External"/><Relationship Id="rId5" Type="http://schemas.openxmlformats.org/officeDocument/2006/relationships/hyperlink" Target="https://docs.microsoft.com/en-us/azure/devops/release-notes/2019/sprint-150-update" TargetMode="External"/><Relationship Id="rId4" Type="http://schemas.openxmlformats.org/officeDocument/2006/relationships/hyperlink" Target="https://docs.microsoft.com/en-us/azure/devops/release-notes/2019/sprint-149-update" TargetMode="External"/><Relationship Id="rId9" Type="http://schemas.openxmlformats.org/officeDocument/2006/relationships/hyperlink" Target="https://www.brisazdevops.org/"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globaldevopsbootcamp.com/" TargetMode="External"/><Relationship Id="rId3" Type="http://schemas.openxmlformats.org/officeDocument/2006/relationships/hyperlink" Target="https://visualstudio.microsoft.com/" TargetMode="External"/><Relationship Id="rId7" Type="http://schemas.openxmlformats.org/officeDocument/2006/relationships/hyperlink" Target="https://www.microsoftedgeinsider.com/en-us/" TargetMode="External"/><Relationship Id="rId12" Type="http://schemas.openxmlformats.org/officeDocument/2006/relationships/hyperlink" Target="https://www.brisazdevops.org/"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s://devblogs.microsoft.com/commandline/shipping-a-linux-kernel-with-windows/" TargetMode="External"/><Relationship Id="rId11" Type="http://schemas.openxmlformats.org/officeDocument/2006/relationships/image" Target="../media/image69.png"/><Relationship Id="rId5" Type="http://schemas.openxmlformats.org/officeDocument/2006/relationships/hyperlink" Target="https://devblogs.microsoft.com/commandline/announcing-wsl-2/" TargetMode="External"/><Relationship Id="rId10" Type="http://schemas.openxmlformats.org/officeDocument/2006/relationships/image" Target="../media/image3.png"/><Relationship Id="rId4" Type="http://schemas.openxmlformats.org/officeDocument/2006/relationships/hyperlink" Target="https://visualstudio.microsoft.com/services/live-share/" TargetMode="External"/><Relationship Id="rId9" Type="http://schemas.openxmlformats.org/officeDocument/2006/relationships/hyperlink" Target="https://www.eventbrite.com/e/global-devops-bootcamp-brisbane-azure-devops-tickets-5700616096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www.brisazdevops.org/"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www.brisazdevops.org/"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docs.microsoft.com/en-us/azure/devops/pipelines/tasks/package/pip-authenticate?view=azdevops" TargetMode="External"/><Relationship Id="rId13" Type="http://schemas.openxmlformats.org/officeDocument/2006/relationships/hyperlink" Target="https://docs.microsoft.com/en-us/azure/devops/organizations/security/set-project-collection-level-permissions?view=azdevops&amp;tabs=new-nav" TargetMode="External"/><Relationship Id="rId3" Type="http://schemas.openxmlformats.org/officeDocument/2006/relationships/hyperlink" Target="https://docs.microsoft.com/en-us/azure/devops/pipelines/tasks/package/npm?view=azdevops" TargetMode="External"/><Relationship Id="rId7" Type="http://schemas.openxmlformats.org/officeDocument/2006/relationships/hyperlink" Target="https://docs.microsoft.com/en-us/azure/devops/pipelines/tasks/package/npm-authenticate?view=azdevops" TargetMode="External"/><Relationship Id="rId12" Type="http://schemas.openxmlformats.org/officeDocument/2006/relationships/hyperlink" Target="https://docs.microsoft.com/en-us/azure/devops/pipelines/tasks/tool/node-js?view=azdevops" TargetMode="Externa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hyperlink" Target="https://docs.microsoft.com/en-us/azure/devops/pipelines/artifacts/universal-packages?view=azdevops&amp;tabs=yaml" TargetMode="External"/><Relationship Id="rId11" Type="http://schemas.openxmlformats.org/officeDocument/2006/relationships/hyperlink" Target="https://docs.microsoft.com/en-us/azure/devops/pipelines/tasks/tool/nuget?view=azdevops" TargetMode="External"/><Relationship Id="rId5" Type="http://schemas.openxmlformats.org/officeDocument/2006/relationships/hyperlink" Target="https://docs.microsoft.com/en-us/azure/devops/pipelines/tasks/build/dotnet-core-cli?view=azdevops" TargetMode="External"/><Relationship Id="rId10" Type="http://schemas.openxmlformats.org/officeDocument/2006/relationships/hyperlink" Target="https://docs.microsoft.com/en-us/azure/devops/pipelines/tasks/tool/dotnet-core-tool-installer?view=azdevops" TargetMode="External"/><Relationship Id="rId4" Type="http://schemas.openxmlformats.org/officeDocument/2006/relationships/hyperlink" Target="https://docs.microsoft.com/en-us/azure/devops/pipelines/tasks/package/nuget?view=azdevops" TargetMode="External"/><Relationship Id="rId9" Type="http://schemas.openxmlformats.org/officeDocument/2006/relationships/hyperlink" Target="https://docs.microsoft.com/en-us/azure/devops/pipelines/tasks/package/twine-authenticate?view=azdevops" TargetMode="External"/><Relationship Id="rId14" Type="http://schemas.openxmlformats.org/officeDocument/2006/relationships/hyperlink" Target="https://www.brisazdevops.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www.brisazdevops.or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brisazdevops.org/"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p:txBody>
          <a:bodyPr>
            <a:normAutofit/>
          </a:bodyPr>
          <a:lstStyle/>
          <a:p>
            <a:r>
              <a:rPr lang="en-US" dirty="0"/>
              <a:t>Azure DevOps </a:t>
            </a:r>
            <a:br>
              <a:rPr lang="en-US" dirty="0"/>
            </a:br>
            <a:r>
              <a:rPr lang="en-US" dirty="0"/>
              <a:t>What’s New</a:t>
            </a:r>
          </a:p>
        </p:txBody>
      </p:sp>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p:txBody>
          <a:bodyPr/>
          <a:lstStyle/>
          <a:p>
            <a:r>
              <a:rPr lang="en-US" b="1" dirty="0"/>
              <a:t>Richard Angus</a:t>
            </a:r>
          </a:p>
          <a:p>
            <a:r>
              <a:rPr lang="en-US" b="1" dirty="0"/>
              <a:t>Dev </a:t>
            </a:r>
            <a:r>
              <a:rPr lang="en-US" b="1" dirty="0" err="1"/>
              <a:t>iQ</a:t>
            </a:r>
            <a:r>
              <a:rPr lang="en-US" b="1" dirty="0"/>
              <a:t> Pty Ltd</a:t>
            </a:r>
          </a:p>
          <a:p>
            <a:r>
              <a:rPr lang="en-US" dirty="0"/>
              <a:t>9</a:t>
            </a:r>
            <a:r>
              <a:rPr lang="en-US" baseline="30000" dirty="0"/>
              <a:t>th</a:t>
            </a:r>
            <a:r>
              <a:rPr lang="en-US" dirty="0"/>
              <a:t> May 2019</a:t>
            </a:r>
          </a:p>
          <a:p>
            <a:r>
              <a:rPr lang="en-US" dirty="0"/>
              <a:t>#</a:t>
            </a:r>
            <a:r>
              <a:rPr lang="en-US" dirty="0" err="1"/>
              <a:t>BrisAzDevOps</a:t>
            </a:r>
            <a:r>
              <a:rPr lang="en-US" dirty="0"/>
              <a:t> #</a:t>
            </a:r>
            <a:r>
              <a:rPr lang="en-US" dirty="0" err="1"/>
              <a:t>AzureDevOps</a:t>
            </a:r>
            <a:endParaRPr lang="en-US" dirty="0"/>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8529" y="328956"/>
            <a:ext cx="7433472" cy="6381968"/>
          </a:xfrm>
          <a:prstGeom prst="rect">
            <a:avLst/>
          </a:prstGeom>
        </p:spPr>
      </p:pic>
      <p:pic>
        <p:nvPicPr>
          <p:cNvPr id="9" name="Picture 8">
            <a:extLst>
              <a:ext uri="{FF2B5EF4-FFF2-40B4-BE49-F238E27FC236}">
                <a16:creationId xmlns:a16="http://schemas.microsoft.com/office/drawing/2014/main" id="{1C783111-83BC-470E-9CAF-E184A50E6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804" y="5519612"/>
            <a:ext cx="805128" cy="378410"/>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5"/>
            <a:ext cx="5416236" cy="483224"/>
          </a:xfrm>
        </p:spPr>
        <p:txBody>
          <a:bodyPr/>
          <a:lstStyle/>
          <a:p>
            <a:r>
              <a:rPr lang="en-GB" dirty="0"/>
              <a:t>General – Azure DevOps CLI Extension</a:t>
            </a:r>
          </a:p>
          <a:p>
            <a:endParaRPr lang="en-GB" dirty="0"/>
          </a:p>
          <a:p>
            <a:endParaRPr lang="en-GB" dirty="0"/>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February 25 2019 – Sprint 148</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2" name="TextBox 1">
            <a:extLst>
              <a:ext uri="{FF2B5EF4-FFF2-40B4-BE49-F238E27FC236}">
                <a16:creationId xmlns:a16="http://schemas.microsoft.com/office/drawing/2014/main" id="{994A7FF5-03BC-4758-B368-596CDB09B1B5}"/>
              </a:ext>
            </a:extLst>
          </p:cNvPr>
          <p:cNvSpPr txBox="1"/>
          <p:nvPr/>
        </p:nvSpPr>
        <p:spPr>
          <a:xfrm>
            <a:off x="6145481" y="1223158"/>
            <a:ext cx="5741719" cy="2031325"/>
          </a:xfrm>
          <a:prstGeom prst="rect">
            <a:avLst/>
          </a:prstGeom>
          <a:noFill/>
        </p:spPr>
        <p:txBody>
          <a:bodyPr wrap="square" rtlCol="0">
            <a:spAutoFit/>
          </a:bodyPr>
          <a:lstStyle/>
          <a:p>
            <a:r>
              <a:rPr lang="en-GB" dirty="0"/>
              <a:t>This extension is available across platforms and allows you to experience Azure DevOps from the command line, bringing the capability to manage Azure DevOps right to your fingertips. You can now work in a streamlined task/command-oriented way without having to worry about the GUI flows hence making your interactions flexible and faster.</a:t>
            </a:r>
            <a:endParaRPr lang="en-AU"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3429000"/>
            <a:ext cx="5416236" cy="146363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Boards - Navigate to Azure Boards work items directly from GitHub pull request mentions</a:t>
            </a:r>
          </a:p>
          <a:p>
            <a:endParaRPr lang="en-GB" dirty="0"/>
          </a:p>
          <a:p>
            <a:endParaRPr lang="en-GB" dirty="0"/>
          </a:p>
          <a:p>
            <a:endParaRPr lang="en-GB" dirty="0"/>
          </a:p>
          <a:p>
            <a:endParaRPr lang="en-AU" dirty="0"/>
          </a:p>
        </p:txBody>
      </p:sp>
      <p:pic>
        <p:nvPicPr>
          <p:cNvPr id="1026" name="Picture 2" descr="Linked mentions in GitHub pull requests">
            <a:extLst>
              <a:ext uri="{FF2B5EF4-FFF2-40B4-BE49-F238E27FC236}">
                <a16:creationId xmlns:a16="http://schemas.microsoft.com/office/drawing/2014/main" id="{B28417DC-BEB1-43C7-AA03-F04237A93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481" y="3429000"/>
            <a:ext cx="4882738" cy="233265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3729E47-7E65-45FC-A8E7-A4F47DD1FD23}"/>
              </a:ext>
            </a:extLst>
          </p:cNvPr>
          <p:cNvSpPr/>
          <p:nvPr/>
        </p:nvSpPr>
        <p:spPr>
          <a:xfrm>
            <a:off x="5365787" y="6338572"/>
            <a:ext cx="3122971" cy="369332"/>
          </a:xfrm>
          <a:prstGeom prst="rect">
            <a:avLst/>
          </a:prstGeom>
        </p:spPr>
        <p:txBody>
          <a:bodyPr wrap="none">
            <a:spAutoFit/>
          </a:bodyPr>
          <a:lstStyle/>
          <a:p>
            <a:r>
              <a:rPr lang="en-AU" dirty="0">
                <a:hlinkClick r:id="rId4"/>
              </a:rPr>
              <a:t>https://www.brisazdevops.org/</a:t>
            </a:r>
            <a:endParaRPr lang="en-AU" dirty="0"/>
          </a:p>
        </p:txBody>
      </p:sp>
    </p:spTree>
    <p:extLst>
      <p:ext uri="{BB962C8B-B14F-4D97-AF65-F5344CB8AC3E}">
        <p14:creationId xmlns:p14="http://schemas.microsoft.com/office/powerpoint/2010/main" val="21450185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Pipelines - Deploy your local Git web apps for Windows, Linux and Containers to Azure</a:t>
            </a:r>
          </a:p>
          <a:p>
            <a:endParaRPr lang="en-GB" dirty="0"/>
          </a:p>
          <a:p>
            <a:endParaRPr lang="en-GB" dirty="0"/>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February 25 2019 – Sprint 148</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3429000"/>
            <a:ext cx="5416236" cy="146363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New Azure subscription option in Kubernetes service connection</a:t>
            </a:r>
          </a:p>
          <a:p>
            <a:endParaRPr lang="en-GB" dirty="0"/>
          </a:p>
          <a:p>
            <a:endParaRPr lang="en-GB" dirty="0"/>
          </a:p>
          <a:p>
            <a:endParaRPr lang="en-GB" dirty="0"/>
          </a:p>
          <a:p>
            <a:endParaRPr lang="en-AU" dirty="0"/>
          </a:p>
        </p:txBody>
      </p:sp>
      <p:pic>
        <p:nvPicPr>
          <p:cNvPr id="2050" name="Picture 2" descr="Badge">
            <a:extLst>
              <a:ext uri="{FF2B5EF4-FFF2-40B4-BE49-F238E27FC236}">
                <a16:creationId xmlns:a16="http://schemas.microsoft.com/office/drawing/2014/main" id="{BD80C21D-831C-44AA-925F-E05E5E216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482" y="1144854"/>
            <a:ext cx="3681350" cy="21906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adge">
            <a:extLst>
              <a:ext uri="{FF2B5EF4-FFF2-40B4-BE49-F238E27FC236}">
                <a16:creationId xmlns:a16="http://schemas.microsoft.com/office/drawing/2014/main" id="{5F99EF7A-E755-4FF9-BA2E-3687CB2AD8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9892" y="3518480"/>
            <a:ext cx="3504176" cy="333951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0A71021-C7B0-4560-B506-3AE6133B12B5}"/>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24344100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Pipelines - Notifications on failure of a release creation request</a:t>
            </a:r>
          </a:p>
          <a:p>
            <a:endParaRPr lang="en-GB" dirty="0"/>
          </a:p>
          <a:p>
            <a:endParaRPr lang="en-GB" dirty="0"/>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February 25 2019 – Sprint 148</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3873657"/>
            <a:ext cx="5416236" cy="146363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Azure Pipelines app for Slack</a:t>
            </a:r>
          </a:p>
          <a:p>
            <a:endParaRPr lang="en-GB" dirty="0"/>
          </a:p>
          <a:p>
            <a:endParaRPr lang="en-GB" dirty="0"/>
          </a:p>
          <a:p>
            <a:endParaRPr lang="en-AU" dirty="0"/>
          </a:p>
        </p:txBody>
      </p:sp>
      <p:pic>
        <p:nvPicPr>
          <p:cNvPr id="12" name="Picture 11" descr="A screenshot of a social media post&#10;&#10;Description automatically generated">
            <a:extLst>
              <a:ext uri="{FF2B5EF4-FFF2-40B4-BE49-F238E27FC236}">
                <a16:creationId xmlns:a16="http://schemas.microsoft.com/office/drawing/2014/main" id="{66B4BC3F-1C3D-4076-B5CA-1D2607302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43" y="929852"/>
            <a:ext cx="4424498" cy="2937866"/>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FEDC275B-513D-484D-AA96-2662B3FFC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43" y="4006948"/>
            <a:ext cx="3252437" cy="2322546"/>
          </a:xfrm>
          <a:prstGeom prst="rect">
            <a:avLst/>
          </a:prstGeom>
        </p:spPr>
      </p:pic>
      <p:sp>
        <p:nvSpPr>
          <p:cNvPr id="18" name="Rectangle 17">
            <a:extLst>
              <a:ext uri="{FF2B5EF4-FFF2-40B4-BE49-F238E27FC236}">
                <a16:creationId xmlns:a16="http://schemas.microsoft.com/office/drawing/2014/main" id="{5AEA6F27-0023-447D-BDAD-291EF9518D9B}"/>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4214248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Pipelines - </a:t>
            </a:r>
            <a:r>
              <a:rPr lang="it-IT" dirty="0"/>
              <a:t>Skip continuous integration (CI) for a commit</a:t>
            </a:r>
            <a:endParaRPr lang="en-GB" dirty="0"/>
          </a:p>
          <a:p>
            <a:endParaRPr lang="en-GB" dirty="0"/>
          </a:p>
          <a:p>
            <a:endParaRPr lang="en-GB" dirty="0"/>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February 25 2019 – Sprint 148</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3873657"/>
            <a:ext cx="5416236" cy="146363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Updates to hosted pipelines images</a:t>
            </a:r>
          </a:p>
          <a:p>
            <a:endParaRPr lang="en-GB" dirty="0"/>
          </a:p>
          <a:p>
            <a:endParaRPr lang="en-GB" dirty="0"/>
          </a:p>
          <a:p>
            <a:endParaRPr lang="en-AU" dirty="0"/>
          </a:p>
        </p:txBody>
      </p:sp>
      <p:sp>
        <p:nvSpPr>
          <p:cNvPr id="10" name="Rectangle 3">
            <a:extLst>
              <a:ext uri="{FF2B5EF4-FFF2-40B4-BE49-F238E27FC236}">
                <a16:creationId xmlns:a16="http://schemas.microsoft.com/office/drawing/2014/main" id="{23D61A12-0BD6-4FC4-85BC-597AE83CF49B}"/>
              </a:ext>
            </a:extLst>
          </p:cNvPr>
          <p:cNvSpPr>
            <a:spLocks noChangeArrowheads="1"/>
          </p:cNvSpPr>
          <p:nvPr/>
        </p:nvSpPr>
        <p:spPr bwMode="auto">
          <a:xfrm>
            <a:off x="6008254" y="918555"/>
            <a:ext cx="5278768" cy="27494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0612" tIns="50784" rIns="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Previously, you didn't have the option to use </a:t>
            </a:r>
            <a:r>
              <a:rPr kumimoji="0" lang="en-US" altLang="en-US" sz="1000" b="0" i="0" u="none" strike="noStrike" cap="none" normalizeH="0" baseline="0" dirty="0">
                <a:ln>
                  <a:noFill/>
                </a:ln>
                <a:solidFill>
                  <a:srgbClr val="000000"/>
                </a:solidFill>
                <a:effectLst/>
                <a:latin typeface="Consolas" panose="020B0609020204030204" pitchFamily="49" charset="0"/>
                <a:cs typeface="Segoe UI" panose="020B0502040204020203" pitchFamily="34" charset="0"/>
              </a:rPr>
              <a:t>[skip ci]</a:t>
            </a: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to skip a build when using the Azure Pipeline GitHub app. You can now tell Azure Pipelines to ignore a commit and skip running a pipeline that the commit would normally trigger. Just include </a:t>
            </a:r>
            <a:r>
              <a:rPr kumimoji="0" lang="en-US" altLang="en-US" sz="1000" b="0" i="0" u="none" strike="noStrike" cap="none" normalizeH="0" baseline="0" dirty="0">
                <a:ln>
                  <a:noFill/>
                </a:ln>
                <a:solidFill>
                  <a:srgbClr val="000000"/>
                </a:solidFill>
                <a:effectLst/>
                <a:latin typeface="Consolas" panose="020B0609020204030204" pitchFamily="49" charset="0"/>
                <a:cs typeface="Segoe UI" panose="020B0502040204020203" pitchFamily="34" charset="0"/>
              </a:rPr>
              <a:t>[skip ci]</a:t>
            </a: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in the commit message of the HEAD commit and Azure Pipelines will skip CI. You can also use any of the variations listed below. This is supported for commits to Azure Repos Git, Bitbucket Cloud, GitHub, and GitHub Enterprise Server.</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000000"/>
                </a:solidFill>
                <a:effectLst/>
                <a:latin typeface="Consolas" panose="020B0609020204030204" pitchFamily="49" charset="0"/>
                <a:cs typeface="Segoe UI" panose="020B0502040204020203" pitchFamily="34" charset="0"/>
              </a:rPr>
              <a:t>[skip ci]</a:t>
            </a: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or </a:t>
            </a:r>
            <a:r>
              <a:rPr kumimoji="0" lang="en-US" altLang="en-US" sz="1000" b="0" i="0" u="none" strike="noStrike" cap="none" normalizeH="0" baseline="0" dirty="0">
                <a:ln>
                  <a:noFill/>
                </a:ln>
                <a:solidFill>
                  <a:srgbClr val="000000"/>
                </a:solidFill>
                <a:effectLst/>
                <a:latin typeface="Consolas" panose="020B0609020204030204" pitchFamily="49" charset="0"/>
                <a:cs typeface="Segoe UI" panose="020B0502040204020203" pitchFamily="34" charset="0"/>
              </a:rPr>
              <a:t>[ci skip]</a:t>
            </a:r>
            <a:endPar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000000"/>
                </a:solidFill>
                <a:effectLst/>
                <a:latin typeface="Consolas" panose="020B0609020204030204" pitchFamily="49" charset="0"/>
                <a:cs typeface="Segoe UI" panose="020B0502040204020203" pitchFamily="34" charset="0"/>
              </a:rPr>
              <a:t>skip-checks: true</a:t>
            </a: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or </a:t>
            </a:r>
            <a:r>
              <a:rPr kumimoji="0" lang="en-US" altLang="en-US" sz="1000" b="0" i="0" u="none" strike="noStrike" cap="none" normalizeH="0" baseline="0" dirty="0" err="1">
                <a:ln>
                  <a:noFill/>
                </a:ln>
                <a:solidFill>
                  <a:srgbClr val="000000"/>
                </a:solidFill>
                <a:effectLst/>
                <a:latin typeface="Consolas" panose="020B0609020204030204" pitchFamily="49" charset="0"/>
                <a:cs typeface="Segoe UI" panose="020B0502040204020203" pitchFamily="34" charset="0"/>
              </a:rPr>
              <a:t>skip-checks:true</a:t>
            </a:r>
            <a:endPar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000000"/>
                </a:solidFill>
                <a:effectLst/>
                <a:latin typeface="Consolas" panose="020B0609020204030204" pitchFamily="49" charset="0"/>
                <a:cs typeface="Segoe UI" panose="020B0502040204020203" pitchFamily="34" charset="0"/>
              </a:rPr>
              <a:t>[skip </a:t>
            </a:r>
            <a:r>
              <a:rPr kumimoji="0" lang="en-US" altLang="en-US" sz="1000" b="0" i="0" u="none" strike="noStrike" cap="none" normalizeH="0" baseline="0" dirty="0" err="1">
                <a:ln>
                  <a:noFill/>
                </a:ln>
                <a:solidFill>
                  <a:srgbClr val="000000"/>
                </a:solidFill>
                <a:effectLst/>
                <a:latin typeface="Consolas" panose="020B0609020204030204" pitchFamily="49" charset="0"/>
                <a:cs typeface="Segoe UI" panose="020B0502040204020203" pitchFamily="34" charset="0"/>
              </a:rPr>
              <a:t>azurepipelines</a:t>
            </a:r>
            <a:r>
              <a:rPr kumimoji="0" lang="en-US" altLang="en-US" sz="1000" b="0" i="0" u="none" strike="noStrike" cap="none" normalizeH="0" baseline="0" dirty="0">
                <a:ln>
                  <a:noFill/>
                </a:ln>
                <a:solidFill>
                  <a:srgbClr val="000000"/>
                </a:solidFill>
                <a:effectLst/>
                <a:latin typeface="Consolas" panose="020B0609020204030204" pitchFamily="49" charset="0"/>
                <a:cs typeface="Segoe UI" panose="020B0502040204020203" pitchFamily="34" charset="0"/>
              </a:rPr>
              <a:t>]</a:t>
            </a: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or </a:t>
            </a:r>
            <a:r>
              <a:rPr kumimoji="0" lang="en-US" altLang="en-US" sz="1000" b="0" i="0" u="none" strike="noStrike" cap="none" normalizeH="0" baseline="0" dirty="0">
                <a:ln>
                  <a:noFill/>
                </a:ln>
                <a:solidFill>
                  <a:srgbClr val="000000"/>
                </a:solidFill>
                <a:effectLst/>
                <a:latin typeface="Consolas" panose="020B0609020204030204" pitchFamily="49" charset="0"/>
                <a:cs typeface="Segoe UI" panose="020B0502040204020203" pitchFamily="34"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cs typeface="Segoe UI" panose="020B0502040204020203" pitchFamily="34" charset="0"/>
              </a:rPr>
              <a:t>azurepipelines</a:t>
            </a:r>
            <a:r>
              <a:rPr kumimoji="0" lang="en-US" altLang="en-US" sz="1000" b="0" i="0" u="none" strike="noStrike" cap="none" normalizeH="0" baseline="0" dirty="0">
                <a:ln>
                  <a:noFill/>
                </a:ln>
                <a:solidFill>
                  <a:srgbClr val="000000"/>
                </a:solidFill>
                <a:effectLst/>
                <a:latin typeface="Consolas" panose="020B0609020204030204" pitchFamily="49" charset="0"/>
                <a:cs typeface="Segoe UI" panose="020B0502040204020203" pitchFamily="34" charset="0"/>
              </a:rPr>
              <a:t> skip]</a:t>
            </a:r>
            <a:endPar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000000"/>
                </a:solidFill>
                <a:effectLst/>
                <a:latin typeface="Consolas" panose="020B0609020204030204" pitchFamily="49" charset="0"/>
                <a:cs typeface="Segoe UI" panose="020B0502040204020203" pitchFamily="34" charset="0"/>
              </a:rPr>
              <a:t>[skip </a:t>
            </a:r>
            <a:r>
              <a:rPr kumimoji="0" lang="en-US" altLang="en-US" sz="1000" b="0" i="0" u="none" strike="noStrike" cap="none" normalizeH="0" baseline="0" dirty="0" err="1">
                <a:ln>
                  <a:noFill/>
                </a:ln>
                <a:solidFill>
                  <a:srgbClr val="000000"/>
                </a:solidFill>
                <a:effectLst/>
                <a:latin typeface="Consolas" panose="020B0609020204030204" pitchFamily="49" charset="0"/>
                <a:cs typeface="Segoe UI" panose="020B0502040204020203" pitchFamily="34" charset="0"/>
              </a:rPr>
              <a:t>azpipelines</a:t>
            </a:r>
            <a:r>
              <a:rPr kumimoji="0" lang="en-US" altLang="en-US" sz="1000" b="0" i="0" u="none" strike="noStrike" cap="none" normalizeH="0" baseline="0" dirty="0">
                <a:ln>
                  <a:noFill/>
                </a:ln>
                <a:solidFill>
                  <a:srgbClr val="000000"/>
                </a:solidFill>
                <a:effectLst/>
                <a:latin typeface="Consolas" panose="020B0609020204030204" pitchFamily="49" charset="0"/>
                <a:cs typeface="Segoe UI" panose="020B0502040204020203" pitchFamily="34" charset="0"/>
              </a:rPr>
              <a:t>]</a:t>
            </a: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or </a:t>
            </a:r>
            <a:r>
              <a:rPr kumimoji="0" lang="en-US" altLang="en-US" sz="1000" b="0" i="0" u="none" strike="noStrike" cap="none" normalizeH="0" baseline="0" dirty="0">
                <a:ln>
                  <a:noFill/>
                </a:ln>
                <a:solidFill>
                  <a:srgbClr val="000000"/>
                </a:solidFill>
                <a:effectLst/>
                <a:latin typeface="Consolas" panose="020B0609020204030204" pitchFamily="49" charset="0"/>
                <a:cs typeface="Segoe UI" panose="020B0502040204020203" pitchFamily="34"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cs typeface="Segoe UI" panose="020B0502040204020203" pitchFamily="34" charset="0"/>
              </a:rPr>
              <a:t>azpipelines</a:t>
            </a:r>
            <a:r>
              <a:rPr kumimoji="0" lang="en-US" altLang="en-US" sz="1000" b="0" i="0" u="none" strike="noStrike" cap="none" normalizeH="0" baseline="0" dirty="0">
                <a:ln>
                  <a:noFill/>
                </a:ln>
                <a:solidFill>
                  <a:srgbClr val="000000"/>
                </a:solidFill>
                <a:effectLst/>
                <a:latin typeface="Consolas" panose="020B0609020204030204" pitchFamily="49" charset="0"/>
                <a:cs typeface="Segoe UI" panose="020B0502040204020203" pitchFamily="34" charset="0"/>
              </a:rPr>
              <a:t> skip]</a:t>
            </a:r>
            <a:endPar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000000"/>
                </a:solidFill>
                <a:effectLst/>
                <a:latin typeface="Consolas" panose="020B0609020204030204" pitchFamily="49" charset="0"/>
                <a:cs typeface="Segoe UI" panose="020B0502040204020203" pitchFamily="34" charset="0"/>
              </a:rPr>
              <a:t>[skip </a:t>
            </a:r>
            <a:r>
              <a:rPr kumimoji="0" lang="en-US" altLang="en-US" sz="1000" b="0" i="0" u="none" strike="noStrike" cap="none" normalizeH="0" baseline="0" dirty="0" err="1">
                <a:ln>
                  <a:noFill/>
                </a:ln>
                <a:solidFill>
                  <a:srgbClr val="000000"/>
                </a:solidFill>
                <a:effectLst/>
                <a:latin typeface="Consolas" panose="020B0609020204030204" pitchFamily="49" charset="0"/>
                <a:cs typeface="Segoe UI" panose="020B0502040204020203" pitchFamily="34" charset="0"/>
              </a:rPr>
              <a:t>azp</a:t>
            </a:r>
            <a:r>
              <a:rPr kumimoji="0" lang="en-US" altLang="en-US" sz="1000" b="0" i="0" u="none" strike="noStrike" cap="none" normalizeH="0" baseline="0" dirty="0">
                <a:ln>
                  <a:noFill/>
                </a:ln>
                <a:solidFill>
                  <a:srgbClr val="000000"/>
                </a:solidFill>
                <a:effectLst/>
                <a:latin typeface="Consolas" panose="020B0609020204030204" pitchFamily="49" charset="0"/>
                <a:cs typeface="Segoe UI" panose="020B0502040204020203" pitchFamily="34" charset="0"/>
              </a:rPr>
              <a:t>]</a:t>
            </a: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or </a:t>
            </a:r>
            <a:r>
              <a:rPr kumimoji="0" lang="en-US" altLang="en-US" sz="1000" b="0" i="0" u="none" strike="noStrike" cap="none" normalizeH="0" baseline="0" dirty="0">
                <a:ln>
                  <a:noFill/>
                </a:ln>
                <a:solidFill>
                  <a:srgbClr val="000000"/>
                </a:solidFill>
                <a:effectLst/>
                <a:latin typeface="Consolas" panose="020B0609020204030204" pitchFamily="49" charset="0"/>
                <a:cs typeface="Segoe UI" panose="020B0502040204020203" pitchFamily="34"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cs typeface="Segoe UI" panose="020B0502040204020203" pitchFamily="34" charset="0"/>
              </a:rPr>
              <a:t>azp</a:t>
            </a:r>
            <a:r>
              <a:rPr kumimoji="0" lang="en-US" altLang="en-US" sz="1000" b="0" i="0" u="none" strike="noStrike" cap="none" normalizeH="0" baseline="0" dirty="0">
                <a:ln>
                  <a:noFill/>
                </a:ln>
                <a:solidFill>
                  <a:srgbClr val="000000"/>
                </a:solidFill>
                <a:effectLst/>
                <a:latin typeface="Consolas" panose="020B0609020204030204" pitchFamily="49" charset="0"/>
                <a:cs typeface="Segoe UI" panose="020B0502040204020203" pitchFamily="34" charset="0"/>
              </a:rPr>
              <a:t> skip]</a:t>
            </a:r>
            <a:endPar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000000"/>
                </a:solidFill>
                <a:effectLst/>
                <a:latin typeface="Consolas" panose="020B0609020204030204" pitchFamily="49" charset="0"/>
                <a:cs typeface="Segoe UI" panose="020B0502040204020203" pitchFamily="34" charset="0"/>
              </a:rPr>
              <a:t>***NO_CI***</a:t>
            </a:r>
            <a:endPar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22F66630-6433-4A2D-868D-B47D1B6DE73F}"/>
              </a:ext>
            </a:extLst>
          </p:cNvPr>
          <p:cNvSpPr/>
          <p:nvPr/>
        </p:nvSpPr>
        <p:spPr>
          <a:xfrm>
            <a:off x="6008254" y="3872175"/>
            <a:ext cx="5106390" cy="1754326"/>
          </a:xfrm>
          <a:prstGeom prst="rect">
            <a:avLst/>
          </a:prstGeom>
        </p:spPr>
        <p:txBody>
          <a:bodyPr wrap="square">
            <a:spAutoFit/>
          </a:bodyPr>
          <a:lstStyle/>
          <a:p>
            <a:r>
              <a:rPr lang="en-GB" sz="1200" dirty="0">
                <a:solidFill>
                  <a:srgbClr val="000000"/>
                </a:solidFill>
                <a:latin typeface="Segoe UI" panose="020B0502040204020203" pitchFamily="34" charset="0"/>
                <a:cs typeface="Segoe UI" panose="020B0502040204020203" pitchFamily="34" charset="0"/>
              </a:rPr>
              <a:t>We're excited to announce that we've added a new VM image that you can use with your Hosted Pipelines. This image is based on Windows Server 2019 and comes with the Visual Studio 2019 Preview installed. It also carries over most of the tools from our Visual Studio 2017 image.</a:t>
            </a:r>
          </a:p>
          <a:p>
            <a:r>
              <a:rPr lang="en-GB" sz="1200" dirty="0">
                <a:solidFill>
                  <a:srgbClr val="000000"/>
                </a:solidFill>
                <a:latin typeface="Segoe UI" panose="020B0502040204020203" pitchFamily="34" charset="0"/>
                <a:cs typeface="Segoe UI" panose="020B0502040204020203" pitchFamily="34" charset="0"/>
              </a:rPr>
              <a:t>In addition, we've made updates to the Azure Pipelines hosted images. The following images were changed as part of this update:</a:t>
            </a:r>
          </a:p>
          <a:p>
            <a:pPr>
              <a:buFont typeface="Arial" panose="020B0604020202020204" pitchFamily="34" charset="0"/>
              <a:buChar char="•"/>
            </a:pPr>
            <a:r>
              <a:rPr lang="en-GB" sz="1200" dirty="0">
                <a:solidFill>
                  <a:srgbClr val="000000"/>
                </a:solidFill>
                <a:latin typeface="Segoe UI" panose="020B0502040204020203" pitchFamily="34" charset="0"/>
                <a:cs typeface="Segoe UI" panose="020B0502040204020203" pitchFamily="34" charset="0"/>
              </a:rPr>
              <a:t>VS2017</a:t>
            </a:r>
          </a:p>
          <a:p>
            <a:pPr>
              <a:buFont typeface="Arial" panose="020B0604020202020204" pitchFamily="34" charset="0"/>
              <a:buChar char="•"/>
            </a:pPr>
            <a:r>
              <a:rPr lang="en-GB" sz="1200" dirty="0">
                <a:solidFill>
                  <a:srgbClr val="000000"/>
                </a:solidFill>
                <a:latin typeface="Segoe UI" panose="020B0502040204020203" pitchFamily="34" charset="0"/>
                <a:cs typeface="Segoe UI" panose="020B0502040204020203" pitchFamily="34" charset="0"/>
              </a:rPr>
              <a:t>Ubuntu 16.04</a:t>
            </a:r>
          </a:p>
          <a:p>
            <a:pPr>
              <a:buFont typeface="Arial" panose="020B0604020202020204" pitchFamily="34" charset="0"/>
              <a:buChar char="•"/>
            </a:pPr>
            <a:r>
              <a:rPr lang="en-GB" sz="1200" dirty="0">
                <a:solidFill>
                  <a:srgbClr val="000000"/>
                </a:solidFill>
                <a:latin typeface="Segoe UI" panose="020B0502040204020203" pitchFamily="34" charset="0"/>
                <a:cs typeface="Segoe UI" panose="020B0502040204020203" pitchFamily="34" charset="0"/>
              </a:rPr>
              <a:t>Windows Container 1803</a:t>
            </a:r>
          </a:p>
        </p:txBody>
      </p:sp>
      <p:sp>
        <p:nvSpPr>
          <p:cNvPr id="14" name="Rectangle 13">
            <a:extLst>
              <a:ext uri="{FF2B5EF4-FFF2-40B4-BE49-F238E27FC236}">
                <a16:creationId xmlns:a16="http://schemas.microsoft.com/office/drawing/2014/main" id="{0D55D904-5AD4-4AE1-93D9-DB2F2C3AAE66}"/>
              </a:ext>
            </a:extLst>
          </p:cNvPr>
          <p:cNvSpPr/>
          <p:nvPr/>
        </p:nvSpPr>
        <p:spPr>
          <a:xfrm>
            <a:off x="5365787" y="6338572"/>
            <a:ext cx="3122971" cy="369332"/>
          </a:xfrm>
          <a:prstGeom prst="rect">
            <a:avLst/>
          </a:prstGeom>
        </p:spPr>
        <p:txBody>
          <a:bodyPr wrap="none">
            <a:spAutoFit/>
          </a:bodyPr>
          <a:lstStyle/>
          <a:p>
            <a:r>
              <a:rPr lang="en-AU" dirty="0">
                <a:hlinkClick r:id="rId3"/>
              </a:rPr>
              <a:t>https://www.brisazdevops.org/</a:t>
            </a:r>
            <a:endParaRPr lang="en-AU" dirty="0"/>
          </a:p>
        </p:txBody>
      </p:sp>
    </p:spTree>
    <p:extLst>
      <p:ext uri="{BB962C8B-B14F-4D97-AF65-F5344CB8AC3E}">
        <p14:creationId xmlns:p14="http://schemas.microsoft.com/office/powerpoint/2010/main" val="26561104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Pipelines - Contribution point for variables in the create release dialog</a:t>
            </a:r>
          </a:p>
          <a:p>
            <a:endParaRPr lang="en-GB" dirty="0"/>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February 25 2019 – Sprint 148</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3623847"/>
            <a:ext cx="5416236" cy="882411"/>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Support for Python Function Apps in DevOps projects</a:t>
            </a:r>
          </a:p>
          <a:p>
            <a:endParaRPr lang="en-GB" dirty="0"/>
          </a:p>
          <a:p>
            <a:endParaRPr lang="en-GB" dirty="0"/>
          </a:p>
          <a:p>
            <a:endParaRPr lang="en-AU" dirty="0"/>
          </a:p>
        </p:txBody>
      </p:sp>
      <p:pic>
        <p:nvPicPr>
          <p:cNvPr id="5122" name="Picture 2" descr="Badge">
            <a:extLst>
              <a:ext uri="{FF2B5EF4-FFF2-40B4-BE49-F238E27FC236}">
                <a16:creationId xmlns:a16="http://schemas.microsoft.com/office/drawing/2014/main" id="{97835FCA-F69F-45FA-8996-A79606A61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254" y="1138886"/>
            <a:ext cx="2327584" cy="2202564"/>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a:extLst>
              <a:ext uri="{FF2B5EF4-FFF2-40B4-BE49-F238E27FC236}">
                <a16:creationId xmlns:a16="http://schemas.microsoft.com/office/drawing/2014/main" id="{00CC3992-75B7-4401-BFA6-9E88918C1818}"/>
              </a:ext>
            </a:extLst>
          </p:cNvPr>
          <p:cNvSpPr txBox="1">
            <a:spLocks/>
          </p:cNvSpPr>
          <p:nvPr/>
        </p:nvSpPr>
        <p:spPr>
          <a:xfrm>
            <a:off x="426424" y="4756068"/>
            <a:ext cx="5416236" cy="882411"/>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Schedule releases on source or pipeline change</a:t>
            </a:r>
          </a:p>
          <a:p>
            <a:endParaRPr lang="en-GB" dirty="0"/>
          </a:p>
          <a:p>
            <a:endParaRPr lang="en-GB" dirty="0"/>
          </a:p>
          <a:p>
            <a:endParaRPr lang="en-AU" dirty="0"/>
          </a:p>
        </p:txBody>
      </p:sp>
      <p:pic>
        <p:nvPicPr>
          <p:cNvPr id="5124" name="Picture 4" descr="Badge">
            <a:extLst>
              <a:ext uri="{FF2B5EF4-FFF2-40B4-BE49-F238E27FC236}">
                <a16:creationId xmlns:a16="http://schemas.microsoft.com/office/drawing/2014/main" id="{59550686-30D4-43E0-A735-41579FCE56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3912" y="4595349"/>
            <a:ext cx="3092656" cy="204006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4FE64CD-E73F-4CB4-9CD5-46278D633444}"/>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41556035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Pipelines - Build and release log viewer enhancements</a:t>
            </a:r>
          </a:p>
          <a:p>
            <a:pPr marL="285750" indent="-285750">
              <a:spcAft>
                <a:spcPts val="0"/>
              </a:spcAft>
              <a:buFont typeface="Arial" panose="020B0604020202020204" pitchFamily="34" charset="0"/>
              <a:buChar char="•"/>
            </a:pPr>
            <a:r>
              <a:rPr lang="en-GB" sz="1600" dirty="0"/>
              <a:t>Do not show timestamps on every line of log, hence making it easy to parse the logs.</a:t>
            </a:r>
          </a:p>
          <a:p>
            <a:pPr marL="285750" indent="-285750">
              <a:spcAft>
                <a:spcPts val="0"/>
              </a:spcAft>
              <a:buFont typeface="Arial" panose="020B0604020202020204" pitchFamily="34" charset="0"/>
              <a:buChar char="•"/>
            </a:pPr>
            <a:r>
              <a:rPr lang="en-GB" sz="1600" dirty="0"/>
              <a:t>Better support for ANSI </a:t>
            </a:r>
            <a:r>
              <a:rPr lang="en-GB" sz="1600" dirty="0" err="1"/>
              <a:t>color</a:t>
            </a:r>
            <a:r>
              <a:rPr lang="en-GB" sz="1600" dirty="0"/>
              <a:t> codes and special characters.</a:t>
            </a:r>
          </a:p>
          <a:p>
            <a:endParaRPr lang="en-GB" dirty="0"/>
          </a:p>
          <a:p>
            <a:endParaRPr lang="en-GB" dirty="0"/>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February 25 2019 – Sprint 148</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4217614"/>
            <a:ext cx="5416236" cy="882411"/>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Publish to Azure Service Bus session queues</a:t>
            </a:r>
          </a:p>
          <a:p>
            <a:endParaRPr lang="en-GB" dirty="0"/>
          </a:p>
          <a:p>
            <a:endParaRPr lang="en-GB" dirty="0"/>
          </a:p>
          <a:p>
            <a:endParaRPr lang="en-AU" dirty="0"/>
          </a:p>
        </p:txBody>
      </p:sp>
      <p:pic>
        <p:nvPicPr>
          <p:cNvPr id="6146" name="Picture 2" descr="Badge">
            <a:extLst>
              <a:ext uri="{FF2B5EF4-FFF2-40B4-BE49-F238E27FC236}">
                <a16:creationId xmlns:a16="http://schemas.microsoft.com/office/drawing/2014/main" id="{8AA43084-3BBD-4323-896E-7EB1CCF04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9230" y="1147341"/>
            <a:ext cx="4112821" cy="257051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Badge">
            <a:extLst>
              <a:ext uri="{FF2B5EF4-FFF2-40B4-BE49-F238E27FC236}">
                <a16:creationId xmlns:a16="http://schemas.microsoft.com/office/drawing/2014/main" id="{6B1D7BA9-D4DB-42F7-851B-F04E5248E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420" y="4101665"/>
            <a:ext cx="4276293" cy="253375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5CD3C6DE-260E-4E7F-9977-FE01766A4021}"/>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24255976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Pipelines - Search by folder name in release definitions</a:t>
            </a:r>
          </a:p>
          <a:p>
            <a:pPr marL="285750" indent="-285750">
              <a:spcAft>
                <a:spcPts val="0"/>
              </a:spcAft>
              <a:buFont typeface="Arial" panose="020B0604020202020204" pitchFamily="34" charset="0"/>
              <a:buChar char="•"/>
            </a:pPr>
            <a:r>
              <a:rPr lang="en-GB" sz="1600" dirty="0"/>
              <a:t>Do not show timestamps on every line of log, hence making it easy to parse the logs.</a:t>
            </a:r>
          </a:p>
          <a:p>
            <a:pPr marL="285750" indent="-285750">
              <a:spcAft>
                <a:spcPts val="0"/>
              </a:spcAft>
              <a:buFont typeface="Arial" panose="020B0604020202020204" pitchFamily="34" charset="0"/>
              <a:buChar char="•"/>
            </a:pPr>
            <a:r>
              <a:rPr lang="en-GB" sz="1600" dirty="0"/>
              <a:t>Better support for ANSI </a:t>
            </a:r>
            <a:r>
              <a:rPr lang="en-GB" sz="1600" dirty="0" err="1"/>
              <a:t>color</a:t>
            </a:r>
            <a:r>
              <a:rPr lang="en-GB" sz="1600" dirty="0"/>
              <a:t> codes and special characters.</a:t>
            </a:r>
          </a:p>
          <a:p>
            <a:endParaRPr lang="en-GB" dirty="0"/>
          </a:p>
          <a:p>
            <a:endParaRPr lang="en-GB" dirty="0"/>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February 25 2019 – Sprint 148</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4217614"/>
            <a:ext cx="5416236" cy="1838802"/>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dirty="0"/>
              <a:t>Azure Pipelines - Simplified publishing of test results</a:t>
            </a:r>
          </a:p>
          <a:p>
            <a:pPr marL="285750" indent="-285750">
              <a:lnSpc>
                <a:spcPct val="100000"/>
              </a:lnSpc>
              <a:spcAft>
                <a:spcPts val="0"/>
              </a:spcAft>
              <a:buFont typeface="Arial" panose="020B0604020202020204" pitchFamily="34" charset="0"/>
              <a:buChar char="•"/>
            </a:pPr>
            <a:r>
              <a:rPr lang="en-GB" sz="1400" dirty="0"/>
              <a:t>Currently, the following languages and test runners are supported:</a:t>
            </a:r>
          </a:p>
          <a:p>
            <a:pPr marL="509847" lvl="1" indent="-285750">
              <a:lnSpc>
                <a:spcPct val="100000"/>
              </a:lnSpc>
              <a:buFont typeface="Arial" panose="020B0604020202020204" pitchFamily="34" charset="0"/>
              <a:buChar char="•"/>
            </a:pPr>
            <a:r>
              <a:rPr lang="en-GB" sz="1055" dirty="0" err="1"/>
              <a:t>Javascript</a:t>
            </a:r>
            <a:r>
              <a:rPr lang="en-GB" sz="1055" dirty="0"/>
              <a:t> - Mocha</a:t>
            </a:r>
          </a:p>
          <a:p>
            <a:pPr marL="509847" lvl="1" indent="-285750">
              <a:lnSpc>
                <a:spcPct val="100000"/>
              </a:lnSpc>
              <a:buFont typeface="Arial" panose="020B0604020202020204" pitchFamily="34" charset="0"/>
              <a:buChar char="•"/>
            </a:pPr>
            <a:r>
              <a:rPr lang="en-GB" sz="1055" dirty="0" err="1"/>
              <a:t>Javascript</a:t>
            </a:r>
            <a:r>
              <a:rPr lang="en-GB" sz="1055" dirty="0"/>
              <a:t> - Jest</a:t>
            </a:r>
          </a:p>
          <a:p>
            <a:pPr marL="509847" lvl="1" indent="-285750">
              <a:lnSpc>
                <a:spcPct val="100000"/>
              </a:lnSpc>
              <a:buFont typeface="Arial" panose="020B0604020202020204" pitchFamily="34" charset="0"/>
              <a:buChar char="•"/>
            </a:pPr>
            <a:r>
              <a:rPr lang="en-GB" sz="1055" dirty="0" err="1"/>
              <a:t>Javascript</a:t>
            </a:r>
            <a:r>
              <a:rPr lang="en-GB" sz="1055" dirty="0"/>
              <a:t> - Jasmine</a:t>
            </a:r>
          </a:p>
          <a:p>
            <a:pPr marL="509847" lvl="1" indent="-285750">
              <a:lnSpc>
                <a:spcPct val="100000"/>
              </a:lnSpc>
              <a:buFont typeface="Arial" panose="020B0604020202020204" pitchFamily="34" charset="0"/>
              <a:buChar char="•"/>
            </a:pPr>
            <a:r>
              <a:rPr lang="en-GB" sz="1055" dirty="0"/>
              <a:t>Python - </a:t>
            </a:r>
            <a:r>
              <a:rPr lang="en-GB" sz="1055" dirty="0" err="1"/>
              <a:t>Unittest</a:t>
            </a:r>
            <a:endParaRPr lang="en-GB" sz="1055" dirty="0"/>
          </a:p>
          <a:p>
            <a:endParaRPr lang="en-GB" dirty="0"/>
          </a:p>
          <a:p>
            <a:endParaRPr lang="en-GB" dirty="0"/>
          </a:p>
          <a:p>
            <a:endParaRPr lang="en-AU" dirty="0"/>
          </a:p>
        </p:txBody>
      </p:sp>
      <p:pic>
        <p:nvPicPr>
          <p:cNvPr id="6146" name="Picture 2" descr="Badge">
            <a:extLst>
              <a:ext uri="{FF2B5EF4-FFF2-40B4-BE49-F238E27FC236}">
                <a16:creationId xmlns:a16="http://schemas.microsoft.com/office/drawing/2014/main" id="{8AA43084-3BBD-4323-896E-7EB1CCF04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9230" y="1147341"/>
            <a:ext cx="4112821" cy="257051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Badge">
            <a:extLst>
              <a:ext uri="{FF2B5EF4-FFF2-40B4-BE49-F238E27FC236}">
                <a16:creationId xmlns:a16="http://schemas.microsoft.com/office/drawing/2014/main" id="{2C5D643F-ADF9-4497-B8B9-BA352FD01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43" y="4037302"/>
            <a:ext cx="5943600" cy="25241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7F25B69-9952-407B-A4A9-BB3CA28DC6BD}"/>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84482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Pipelines - Azure Active Directory device code authentication flow for pipelines agent</a:t>
            </a:r>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February 25 2019 – Sprint 148</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397816" y="3315090"/>
            <a:ext cx="5416236" cy="828999"/>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GB" dirty="0"/>
              <a:t>Azure Artefacts - All </a:t>
            </a:r>
            <a:r>
              <a:rPr lang="en-GB" dirty="0" err="1"/>
              <a:t>Artifacts</a:t>
            </a:r>
            <a:r>
              <a:rPr lang="en-GB" dirty="0"/>
              <a:t> package types supported in releases</a:t>
            </a:r>
          </a:p>
          <a:p>
            <a:endParaRPr lang="en-AU" dirty="0"/>
          </a:p>
        </p:txBody>
      </p:sp>
      <p:pic>
        <p:nvPicPr>
          <p:cNvPr id="10" name="Picture 9" descr="A close up of a logo&#10;&#10;Description automatically generated">
            <a:extLst>
              <a:ext uri="{FF2B5EF4-FFF2-40B4-BE49-F238E27FC236}">
                <a16:creationId xmlns:a16="http://schemas.microsoft.com/office/drawing/2014/main" id="{A114CC35-3E29-4AE2-B2BE-6F3F73C73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7407" y="1144854"/>
            <a:ext cx="5915859" cy="1004580"/>
          </a:xfrm>
          <a:prstGeom prst="rect">
            <a:avLst/>
          </a:prstGeom>
        </p:spPr>
      </p:pic>
      <p:sp>
        <p:nvSpPr>
          <p:cNvPr id="12" name="TextBox 11">
            <a:extLst>
              <a:ext uri="{FF2B5EF4-FFF2-40B4-BE49-F238E27FC236}">
                <a16:creationId xmlns:a16="http://schemas.microsoft.com/office/drawing/2014/main" id="{3EB8886F-A006-414A-87F7-0063CD6D6E1D}"/>
              </a:ext>
            </a:extLst>
          </p:cNvPr>
          <p:cNvSpPr txBox="1"/>
          <p:nvPr/>
        </p:nvSpPr>
        <p:spPr>
          <a:xfrm>
            <a:off x="338446" y="2632575"/>
            <a:ext cx="8912431" cy="514756"/>
          </a:xfrm>
          <a:prstGeom prst="rect">
            <a:avLst/>
          </a:prstGeom>
          <a:noFill/>
        </p:spPr>
        <p:txBody>
          <a:bodyPr wrap="square" rtlCol="0">
            <a:spAutoFit/>
          </a:bodyPr>
          <a:lstStyle/>
          <a:p>
            <a:r>
              <a:rPr lang="en-AU" sz="2745" dirty="0">
                <a:solidFill>
                  <a:srgbClr val="000000"/>
                </a:solidFill>
              </a:rPr>
              <a:t>Azure Pipelines - Support for Red Hat Enterprise Linux 6</a:t>
            </a:r>
          </a:p>
        </p:txBody>
      </p:sp>
      <p:sp>
        <p:nvSpPr>
          <p:cNvPr id="13" name="TextBox 12">
            <a:extLst>
              <a:ext uri="{FF2B5EF4-FFF2-40B4-BE49-F238E27FC236}">
                <a16:creationId xmlns:a16="http://schemas.microsoft.com/office/drawing/2014/main" id="{DF021353-C52C-4CBC-B871-4CC0AC8EC461}"/>
              </a:ext>
            </a:extLst>
          </p:cNvPr>
          <p:cNvSpPr txBox="1"/>
          <p:nvPr/>
        </p:nvSpPr>
        <p:spPr>
          <a:xfrm>
            <a:off x="5902946" y="3315090"/>
            <a:ext cx="5970320" cy="1200329"/>
          </a:xfrm>
          <a:prstGeom prst="rect">
            <a:avLst/>
          </a:prstGeom>
          <a:noFill/>
        </p:spPr>
        <p:txBody>
          <a:bodyPr wrap="square" rtlCol="0">
            <a:spAutoFit/>
          </a:bodyPr>
          <a:lstStyle/>
          <a:p>
            <a:r>
              <a:rPr lang="en-GB" dirty="0"/>
              <a:t>Until now, only NuGet packages have been supported in the </a:t>
            </a:r>
            <a:r>
              <a:rPr lang="en-GB" u="sng" dirty="0">
                <a:hlinkClick r:id="rId4"/>
              </a:rPr>
              <a:t>Azure </a:t>
            </a:r>
            <a:r>
              <a:rPr lang="en-GB" u="sng" dirty="0" err="1">
                <a:hlinkClick r:id="rId4"/>
              </a:rPr>
              <a:t>Artifacts</a:t>
            </a:r>
            <a:r>
              <a:rPr lang="en-GB" u="sng" dirty="0">
                <a:hlinkClick r:id="rId4"/>
              </a:rPr>
              <a:t> </a:t>
            </a:r>
            <a:r>
              <a:rPr lang="en-GB" u="sng" dirty="0" err="1">
                <a:hlinkClick r:id="rId4"/>
              </a:rPr>
              <a:t>artifact</a:t>
            </a:r>
            <a:r>
              <a:rPr lang="en-GB" u="sng" dirty="0">
                <a:hlinkClick r:id="rId4"/>
              </a:rPr>
              <a:t> type</a:t>
            </a:r>
            <a:r>
              <a:rPr lang="en-GB" dirty="0"/>
              <a:t> in Pipelines releases. With this update, all Azure </a:t>
            </a:r>
            <a:r>
              <a:rPr lang="en-GB" dirty="0" err="1"/>
              <a:t>Artifacts</a:t>
            </a:r>
            <a:r>
              <a:rPr lang="en-GB" dirty="0"/>
              <a:t> package types - Maven, </a:t>
            </a:r>
            <a:r>
              <a:rPr lang="en-GB" dirty="0" err="1"/>
              <a:t>npm</a:t>
            </a:r>
            <a:r>
              <a:rPr lang="en-GB" dirty="0"/>
              <a:t>, Python, and Universal - are supported.</a:t>
            </a:r>
            <a:endParaRPr lang="en-AU" dirty="0"/>
          </a:p>
        </p:txBody>
      </p:sp>
      <p:sp>
        <p:nvSpPr>
          <p:cNvPr id="14" name="TextBox 13">
            <a:extLst>
              <a:ext uri="{FF2B5EF4-FFF2-40B4-BE49-F238E27FC236}">
                <a16:creationId xmlns:a16="http://schemas.microsoft.com/office/drawing/2014/main" id="{5A715DF9-DDDE-430F-9D24-81E226F65B63}"/>
              </a:ext>
            </a:extLst>
          </p:cNvPr>
          <p:cNvSpPr txBox="1"/>
          <p:nvPr/>
        </p:nvSpPr>
        <p:spPr>
          <a:xfrm>
            <a:off x="397816" y="5124203"/>
            <a:ext cx="5279670" cy="1214179"/>
          </a:xfrm>
          <a:prstGeom prst="rect">
            <a:avLst/>
          </a:prstGeom>
          <a:noFill/>
        </p:spPr>
        <p:txBody>
          <a:bodyPr wrap="square" rtlCol="0">
            <a:spAutoFit/>
          </a:bodyPr>
          <a:lstStyle/>
          <a:p>
            <a:r>
              <a:rPr lang="en-GB" sz="2745" dirty="0">
                <a:solidFill>
                  <a:srgbClr val="000000"/>
                </a:solidFill>
              </a:rPr>
              <a:t>Azure </a:t>
            </a:r>
            <a:r>
              <a:rPr lang="en-GB" sz="2745" dirty="0" err="1">
                <a:solidFill>
                  <a:srgbClr val="000000"/>
                </a:solidFill>
              </a:rPr>
              <a:t>Artifacts</a:t>
            </a:r>
            <a:r>
              <a:rPr lang="en-GB" sz="2745" dirty="0">
                <a:solidFill>
                  <a:srgbClr val="000000"/>
                </a:solidFill>
              </a:rPr>
              <a:t> - </a:t>
            </a:r>
            <a:r>
              <a:rPr lang="en-GB" sz="2745" dirty="0" err="1">
                <a:solidFill>
                  <a:srgbClr val="000000"/>
                </a:solidFill>
              </a:rPr>
              <a:t>Artifacts</a:t>
            </a:r>
            <a:r>
              <a:rPr lang="en-GB" sz="2745" dirty="0">
                <a:solidFill>
                  <a:srgbClr val="000000"/>
                </a:solidFill>
              </a:rPr>
              <a:t> views supported in releases</a:t>
            </a:r>
          </a:p>
          <a:p>
            <a:endParaRPr lang="en-AU" dirty="0"/>
          </a:p>
        </p:txBody>
      </p:sp>
      <p:sp>
        <p:nvSpPr>
          <p:cNvPr id="15" name="TextBox 14">
            <a:extLst>
              <a:ext uri="{FF2B5EF4-FFF2-40B4-BE49-F238E27FC236}">
                <a16:creationId xmlns:a16="http://schemas.microsoft.com/office/drawing/2014/main" id="{245F14E5-766A-4778-AF7C-3AE96A368BA9}"/>
              </a:ext>
            </a:extLst>
          </p:cNvPr>
          <p:cNvSpPr txBox="1"/>
          <p:nvPr/>
        </p:nvSpPr>
        <p:spPr>
          <a:xfrm>
            <a:off x="5902946" y="4992628"/>
            <a:ext cx="5822788" cy="1477328"/>
          </a:xfrm>
          <a:prstGeom prst="rect">
            <a:avLst/>
          </a:prstGeom>
          <a:noFill/>
        </p:spPr>
        <p:txBody>
          <a:bodyPr wrap="square" rtlCol="0">
            <a:spAutoFit/>
          </a:bodyPr>
          <a:lstStyle/>
          <a:p>
            <a:r>
              <a:rPr lang="en-GB" dirty="0"/>
              <a:t>Previously, the Azure </a:t>
            </a:r>
            <a:r>
              <a:rPr lang="en-GB" dirty="0" err="1"/>
              <a:t>Artifacts</a:t>
            </a:r>
            <a:r>
              <a:rPr lang="en-GB" dirty="0"/>
              <a:t> </a:t>
            </a:r>
            <a:r>
              <a:rPr lang="en-GB" dirty="0" err="1"/>
              <a:t>artifact</a:t>
            </a:r>
            <a:r>
              <a:rPr lang="en-GB" dirty="0"/>
              <a:t> type could only trigger when new package versions were published to the feed. Now, we've also added support for views, so you can trigger releases when packages already in the feed are promoted to a view.</a:t>
            </a:r>
            <a:endParaRPr lang="en-AU" dirty="0"/>
          </a:p>
        </p:txBody>
      </p:sp>
      <p:sp>
        <p:nvSpPr>
          <p:cNvPr id="18" name="Rectangle 17">
            <a:extLst>
              <a:ext uri="{FF2B5EF4-FFF2-40B4-BE49-F238E27FC236}">
                <a16:creationId xmlns:a16="http://schemas.microsoft.com/office/drawing/2014/main" id="{3EC9BE0A-C5B0-45E1-BB62-ED4DFDCA50E9}"/>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41805681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a:t>
            </a:r>
            <a:r>
              <a:rPr lang="en-GB" dirty="0" err="1"/>
              <a:t>Artifacts</a:t>
            </a:r>
            <a:r>
              <a:rPr lang="en-GB" dirty="0"/>
              <a:t> - Retention policies can skip packages downloaded recently</a:t>
            </a:r>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February 25 2019 – Sprint 148</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4" name="TextBox 13">
            <a:extLst>
              <a:ext uri="{FF2B5EF4-FFF2-40B4-BE49-F238E27FC236}">
                <a16:creationId xmlns:a16="http://schemas.microsoft.com/office/drawing/2014/main" id="{5A715DF9-DDDE-430F-9D24-81E226F65B63}"/>
              </a:ext>
            </a:extLst>
          </p:cNvPr>
          <p:cNvSpPr txBox="1"/>
          <p:nvPr/>
        </p:nvSpPr>
        <p:spPr>
          <a:xfrm>
            <a:off x="426424" y="3549580"/>
            <a:ext cx="5279670" cy="791755"/>
          </a:xfrm>
          <a:prstGeom prst="rect">
            <a:avLst/>
          </a:prstGeom>
          <a:noFill/>
        </p:spPr>
        <p:txBody>
          <a:bodyPr wrap="square" rtlCol="0">
            <a:spAutoFit/>
          </a:bodyPr>
          <a:lstStyle/>
          <a:p>
            <a:r>
              <a:rPr lang="en-GB" sz="2745" dirty="0">
                <a:solidFill>
                  <a:srgbClr val="000000"/>
                </a:solidFill>
              </a:rPr>
              <a:t>Wiki - @mention users and groups</a:t>
            </a:r>
          </a:p>
          <a:p>
            <a:endParaRPr lang="en-AU" dirty="0"/>
          </a:p>
        </p:txBody>
      </p:sp>
      <p:sp>
        <p:nvSpPr>
          <p:cNvPr id="2" name="TextBox 1">
            <a:extLst>
              <a:ext uri="{FF2B5EF4-FFF2-40B4-BE49-F238E27FC236}">
                <a16:creationId xmlns:a16="http://schemas.microsoft.com/office/drawing/2014/main" id="{D8E59DC0-8CB1-4CD4-A8C4-6CF354C3977F}"/>
              </a:ext>
            </a:extLst>
          </p:cNvPr>
          <p:cNvSpPr txBox="1"/>
          <p:nvPr/>
        </p:nvSpPr>
        <p:spPr>
          <a:xfrm>
            <a:off x="5753711" y="1197863"/>
            <a:ext cx="5266706" cy="2308324"/>
          </a:xfrm>
          <a:prstGeom prst="rect">
            <a:avLst/>
          </a:prstGeom>
          <a:noFill/>
        </p:spPr>
        <p:txBody>
          <a:bodyPr wrap="square" rtlCol="0">
            <a:spAutoFit/>
          </a:bodyPr>
          <a:lstStyle/>
          <a:p>
            <a:r>
              <a:rPr lang="en-GB" dirty="0"/>
              <a:t>Until now, Azure </a:t>
            </a:r>
            <a:r>
              <a:rPr lang="en-GB" dirty="0" err="1"/>
              <a:t>Artifacts</a:t>
            </a:r>
            <a:r>
              <a:rPr lang="en-GB" dirty="0"/>
              <a:t> feeds have offered basic retention policies that would start deleting old package versions when a "maximum number of versions per package" was reached. With this update, we've added the ability to skip recently-downloaded packages when doing this clean-up. To enable, edit your feed and check the </a:t>
            </a:r>
            <a:r>
              <a:rPr lang="en-GB" b="1" dirty="0"/>
              <a:t>Skip packages downloaded recently</a:t>
            </a:r>
            <a:r>
              <a:rPr lang="en-GB" dirty="0"/>
              <a:t> checkbox.</a:t>
            </a:r>
            <a:endParaRPr lang="en-AU" dirty="0"/>
          </a:p>
        </p:txBody>
      </p:sp>
      <p:pic>
        <p:nvPicPr>
          <p:cNvPr id="11" name="Picture 10" descr="A screenshot of a social media post&#10;&#10;Description automatically generated">
            <a:extLst>
              <a:ext uri="{FF2B5EF4-FFF2-40B4-BE49-F238E27FC236}">
                <a16:creationId xmlns:a16="http://schemas.microsoft.com/office/drawing/2014/main" id="{6BFB4174-53CA-457C-8012-6BC40220D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3711" y="3742125"/>
            <a:ext cx="6210619" cy="2521080"/>
          </a:xfrm>
          <a:prstGeom prst="rect">
            <a:avLst/>
          </a:prstGeom>
        </p:spPr>
      </p:pic>
      <p:sp>
        <p:nvSpPr>
          <p:cNvPr id="16" name="Rectangle 15">
            <a:extLst>
              <a:ext uri="{FF2B5EF4-FFF2-40B4-BE49-F238E27FC236}">
                <a16:creationId xmlns:a16="http://schemas.microsoft.com/office/drawing/2014/main" id="{A2007626-F00F-4F2F-AA5D-C0EED753B133}"/>
              </a:ext>
            </a:extLst>
          </p:cNvPr>
          <p:cNvSpPr/>
          <p:nvPr/>
        </p:nvSpPr>
        <p:spPr>
          <a:xfrm>
            <a:off x="5365787" y="6338572"/>
            <a:ext cx="3122971" cy="369332"/>
          </a:xfrm>
          <a:prstGeom prst="rect">
            <a:avLst/>
          </a:prstGeom>
        </p:spPr>
        <p:txBody>
          <a:bodyPr wrap="none">
            <a:spAutoFit/>
          </a:bodyPr>
          <a:lstStyle/>
          <a:p>
            <a:r>
              <a:rPr lang="en-AU" dirty="0">
                <a:hlinkClick r:id="rId4"/>
              </a:rPr>
              <a:t>https://www.brisazdevops.org/</a:t>
            </a:r>
            <a:endParaRPr lang="en-AU" dirty="0"/>
          </a:p>
        </p:txBody>
      </p:sp>
    </p:spTree>
    <p:extLst>
      <p:ext uri="{BB962C8B-B14F-4D97-AF65-F5344CB8AC3E}">
        <p14:creationId xmlns:p14="http://schemas.microsoft.com/office/powerpoint/2010/main" val="358452703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Boards - Navigate to Azure Boards work items directly from mentions in any GitHub comment</a:t>
            </a:r>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March 19th 2019 – Sprint 149</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4" name="TextBox 13">
            <a:extLst>
              <a:ext uri="{FF2B5EF4-FFF2-40B4-BE49-F238E27FC236}">
                <a16:creationId xmlns:a16="http://schemas.microsoft.com/office/drawing/2014/main" id="{5A715DF9-DDDE-430F-9D24-81E226F65B63}"/>
              </a:ext>
            </a:extLst>
          </p:cNvPr>
          <p:cNvSpPr txBox="1"/>
          <p:nvPr/>
        </p:nvSpPr>
        <p:spPr>
          <a:xfrm>
            <a:off x="426424" y="3625035"/>
            <a:ext cx="5279670" cy="937180"/>
          </a:xfrm>
          <a:prstGeom prst="rect">
            <a:avLst/>
          </a:prstGeom>
          <a:noFill/>
        </p:spPr>
        <p:txBody>
          <a:bodyPr wrap="square" rtlCol="0">
            <a:spAutoFit/>
          </a:bodyPr>
          <a:lstStyle/>
          <a:p>
            <a:r>
              <a:rPr lang="en-GB" sz="2745" dirty="0">
                <a:solidFill>
                  <a:srgbClr val="000000"/>
                </a:solidFill>
              </a:rPr>
              <a:t>Azure Boards - Updates to work item transition rules</a:t>
            </a:r>
            <a:endParaRPr lang="en-AU" dirty="0"/>
          </a:p>
        </p:txBody>
      </p:sp>
      <p:pic>
        <p:nvPicPr>
          <p:cNvPr id="10242" name="Picture 2" descr="Badge">
            <a:extLst>
              <a:ext uri="{FF2B5EF4-FFF2-40B4-BE49-F238E27FC236}">
                <a16:creationId xmlns:a16="http://schemas.microsoft.com/office/drawing/2014/main" id="{6C375862-A091-47CD-A3E6-DA5B2438E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6094" y="1100949"/>
            <a:ext cx="4172185" cy="25956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7DD2E74-4641-4C6D-87D7-3B2256D22A50}"/>
              </a:ext>
            </a:extLst>
          </p:cNvPr>
          <p:cNvSpPr txBox="1"/>
          <p:nvPr/>
        </p:nvSpPr>
        <p:spPr>
          <a:xfrm>
            <a:off x="426424" y="4819871"/>
            <a:ext cx="5279670" cy="937180"/>
          </a:xfrm>
          <a:prstGeom prst="rect">
            <a:avLst/>
          </a:prstGeom>
          <a:noFill/>
        </p:spPr>
        <p:txBody>
          <a:bodyPr wrap="square" rtlCol="0">
            <a:spAutoFit/>
          </a:bodyPr>
          <a:lstStyle/>
          <a:p>
            <a:r>
              <a:rPr lang="en-GB" sz="2745" dirty="0">
                <a:solidFill>
                  <a:srgbClr val="000000"/>
                </a:solidFill>
              </a:rPr>
              <a:t>Azure Boards - Azure Boards GitHub Enterprise support</a:t>
            </a:r>
          </a:p>
        </p:txBody>
      </p:sp>
      <p:sp>
        <p:nvSpPr>
          <p:cNvPr id="5" name="TextBox 4">
            <a:extLst>
              <a:ext uri="{FF2B5EF4-FFF2-40B4-BE49-F238E27FC236}">
                <a16:creationId xmlns:a16="http://schemas.microsoft.com/office/drawing/2014/main" id="{212E3067-EB73-4489-8F96-DFAD5D9FC927}"/>
              </a:ext>
            </a:extLst>
          </p:cNvPr>
          <p:cNvSpPr txBox="1"/>
          <p:nvPr/>
        </p:nvSpPr>
        <p:spPr>
          <a:xfrm>
            <a:off x="5706094" y="4819871"/>
            <a:ext cx="5076701" cy="1754326"/>
          </a:xfrm>
          <a:prstGeom prst="rect">
            <a:avLst/>
          </a:prstGeom>
          <a:noFill/>
        </p:spPr>
        <p:txBody>
          <a:bodyPr wrap="square" rtlCol="0">
            <a:spAutoFit/>
          </a:bodyPr>
          <a:lstStyle/>
          <a:p>
            <a:r>
              <a:rPr lang="en-GB" dirty="0"/>
              <a:t>Teams can now connect Azure Boards projects to repositories hosted in GitHub Enterprise Server instances. When connecting using OAuth, follow the steps in the documentation for Registering an OAuth application before creating a connection to your repositories.</a:t>
            </a:r>
            <a:endParaRPr lang="en-AU" dirty="0"/>
          </a:p>
        </p:txBody>
      </p:sp>
      <p:sp>
        <p:nvSpPr>
          <p:cNvPr id="12" name="Rectangle 11">
            <a:extLst>
              <a:ext uri="{FF2B5EF4-FFF2-40B4-BE49-F238E27FC236}">
                <a16:creationId xmlns:a16="http://schemas.microsoft.com/office/drawing/2014/main" id="{0FD9848C-FA37-4D40-8FFF-04483F0622A9}"/>
              </a:ext>
            </a:extLst>
          </p:cNvPr>
          <p:cNvSpPr/>
          <p:nvPr/>
        </p:nvSpPr>
        <p:spPr>
          <a:xfrm>
            <a:off x="5365787" y="6338572"/>
            <a:ext cx="3122971" cy="369332"/>
          </a:xfrm>
          <a:prstGeom prst="rect">
            <a:avLst/>
          </a:prstGeom>
        </p:spPr>
        <p:txBody>
          <a:bodyPr wrap="none">
            <a:spAutoFit/>
          </a:bodyPr>
          <a:lstStyle/>
          <a:p>
            <a:r>
              <a:rPr lang="en-AU" dirty="0">
                <a:hlinkClick r:id="rId4"/>
              </a:rPr>
              <a:t>https://www.brisazdevops.org/</a:t>
            </a:r>
            <a:endParaRPr lang="en-AU" dirty="0"/>
          </a:p>
        </p:txBody>
      </p:sp>
    </p:spTree>
    <p:extLst>
      <p:ext uri="{BB962C8B-B14F-4D97-AF65-F5344CB8AC3E}">
        <p14:creationId xmlns:p14="http://schemas.microsoft.com/office/powerpoint/2010/main" val="142559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5"/>
            <a:ext cx="5138175" cy="886124"/>
          </a:xfrm>
        </p:spPr>
        <p:txBody>
          <a:bodyPr/>
          <a:lstStyle/>
          <a:p>
            <a:r>
              <a:rPr lang="en-AU" dirty="0"/>
              <a:t>Azure Boards - </a:t>
            </a:r>
            <a:r>
              <a:rPr lang="en-GB" dirty="0"/>
              <a:t>Show work item status in #ID mentions</a:t>
            </a:r>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February 4 2019 – Sprint 147</a:t>
            </a:r>
            <a:endParaRPr lang="en-AU" dirty="0"/>
          </a:p>
        </p:txBody>
      </p:sp>
      <p:pic>
        <p:nvPicPr>
          <p:cNvPr id="12" name="Picture 11">
            <a:extLst>
              <a:ext uri="{FF2B5EF4-FFF2-40B4-BE49-F238E27FC236}">
                <a16:creationId xmlns:a16="http://schemas.microsoft.com/office/drawing/2014/main" id="{1FF4B1D0-F6CE-49A7-825B-C748F60C2B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CCCFBB32-ACE2-48D3-A725-70BBAC048343}"/>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35842" name="Picture 2" descr="Badge">
            <a:extLst>
              <a:ext uri="{FF2B5EF4-FFF2-40B4-BE49-F238E27FC236}">
                <a16:creationId xmlns:a16="http://schemas.microsoft.com/office/drawing/2014/main" id="{61A5D185-7360-4BA4-8207-0AC4CEDCF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0520" y="2355072"/>
            <a:ext cx="6924675" cy="2581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68013B9-16F5-4931-8EA1-1248E6A11BE1}"/>
              </a:ext>
            </a:extLst>
          </p:cNvPr>
          <p:cNvSpPr/>
          <p:nvPr/>
        </p:nvSpPr>
        <p:spPr>
          <a:xfrm>
            <a:off x="5365787" y="6338572"/>
            <a:ext cx="3122971" cy="369332"/>
          </a:xfrm>
          <a:prstGeom prst="rect">
            <a:avLst/>
          </a:prstGeom>
        </p:spPr>
        <p:txBody>
          <a:bodyPr wrap="none">
            <a:spAutoFit/>
          </a:bodyPr>
          <a:lstStyle/>
          <a:p>
            <a:r>
              <a:rPr lang="en-AU" dirty="0">
                <a:hlinkClick r:id="rId4"/>
              </a:rPr>
              <a:t>https://www.brisazdevops.org/</a:t>
            </a:r>
            <a:endParaRPr lang="en-AU" dirty="0"/>
          </a:p>
        </p:txBody>
      </p:sp>
    </p:spTree>
    <p:extLst>
      <p:ext uri="{BB962C8B-B14F-4D97-AF65-F5344CB8AC3E}">
        <p14:creationId xmlns:p14="http://schemas.microsoft.com/office/powerpoint/2010/main" val="14093826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672071"/>
          </a:xfrm>
        </p:spPr>
        <p:txBody>
          <a:bodyPr/>
          <a:lstStyle/>
          <a:p>
            <a:r>
              <a:rPr lang="en-GB" dirty="0"/>
              <a:t>Azure Boards - Edit and delete comments in work item</a:t>
            </a:r>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March 19th 2019 – Sprint 149</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4" name="TextBox 13">
            <a:extLst>
              <a:ext uri="{FF2B5EF4-FFF2-40B4-BE49-F238E27FC236}">
                <a16:creationId xmlns:a16="http://schemas.microsoft.com/office/drawing/2014/main" id="{5A715DF9-DDDE-430F-9D24-81E226F65B63}"/>
              </a:ext>
            </a:extLst>
          </p:cNvPr>
          <p:cNvSpPr txBox="1"/>
          <p:nvPr/>
        </p:nvSpPr>
        <p:spPr>
          <a:xfrm>
            <a:off x="426424" y="3625035"/>
            <a:ext cx="5279670" cy="937180"/>
          </a:xfrm>
          <a:prstGeom prst="rect">
            <a:avLst/>
          </a:prstGeom>
          <a:noFill/>
        </p:spPr>
        <p:txBody>
          <a:bodyPr wrap="square" rtlCol="0">
            <a:spAutoFit/>
          </a:bodyPr>
          <a:lstStyle/>
          <a:p>
            <a:r>
              <a:rPr lang="en-GB" sz="2745" dirty="0">
                <a:solidFill>
                  <a:srgbClr val="000000"/>
                </a:solidFill>
              </a:rPr>
              <a:t>Azure Boards - State value order on work item form</a:t>
            </a:r>
          </a:p>
        </p:txBody>
      </p:sp>
      <p:pic>
        <p:nvPicPr>
          <p:cNvPr id="11266" name="Picture 2" descr="Badge">
            <a:extLst>
              <a:ext uri="{FF2B5EF4-FFF2-40B4-BE49-F238E27FC236}">
                <a16:creationId xmlns:a16="http://schemas.microsoft.com/office/drawing/2014/main" id="{130F5FED-A0B5-4D6F-92E1-4ADE3D5F3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792" y="1144124"/>
            <a:ext cx="4121773" cy="13570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Badge">
            <a:extLst>
              <a:ext uri="{FF2B5EF4-FFF2-40B4-BE49-F238E27FC236}">
                <a16:creationId xmlns:a16="http://schemas.microsoft.com/office/drawing/2014/main" id="{5DF7C65C-2A18-4D2A-99BD-D93CA082E6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9108" y="2690073"/>
            <a:ext cx="4223017" cy="87846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Badge">
            <a:extLst>
              <a:ext uri="{FF2B5EF4-FFF2-40B4-BE49-F238E27FC236}">
                <a16:creationId xmlns:a16="http://schemas.microsoft.com/office/drawing/2014/main" id="{7E322689-8495-4639-9E45-E91329D830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20" y="3874737"/>
            <a:ext cx="5093772" cy="284388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2E80A1A-7D6F-44A6-B5EE-2F1D1F90B9BD}"/>
              </a:ext>
            </a:extLst>
          </p:cNvPr>
          <p:cNvSpPr/>
          <p:nvPr/>
        </p:nvSpPr>
        <p:spPr>
          <a:xfrm>
            <a:off x="5365787" y="6338572"/>
            <a:ext cx="3122971" cy="369332"/>
          </a:xfrm>
          <a:prstGeom prst="rect">
            <a:avLst/>
          </a:prstGeom>
        </p:spPr>
        <p:txBody>
          <a:bodyPr wrap="none">
            <a:spAutoFit/>
          </a:bodyPr>
          <a:lstStyle/>
          <a:p>
            <a:r>
              <a:rPr lang="en-AU" dirty="0">
                <a:hlinkClick r:id="rId6"/>
              </a:rPr>
              <a:t>https://www.brisazdevops.org/</a:t>
            </a:r>
            <a:endParaRPr lang="en-AU" dirty="0"/>
          </a:p>
        </p:txBody>
      </p:sp>
    </p:spTree>
    <p:extLst>
      <p:ext uri="{BB962C8B-B14F-4D97-AF65-F5344CB8AC3E}">
        <p14:creationId xmlns:p14="http://schemas.microsoft.com/office/powerpoint/2010/main" val="32903684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672071"/>
          </a:xfrm>
        </p:spPr>
        <p:txBody>
          <a:bodyPr/>
          <a:lstStyle/>
          <a:p>
            <a:r>
              <a:rPr lang="en-GB" dirty="0"/>
              <a:t>Azure Pipelines - Choose the directory of checked out code in YAML pipelines</a:t>
            </a:r>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March 19th 2019 – Sprint 149</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4" name="TextBox 13">
            <a:extLst>
              <a:ext uri="{FF2B5EF4-FFF2-40B4-BE49-F238E27FC236}">
                <a16:creationId xmlns:a16="http://schemas.microsoft.com/office/drawing/2014/main" id="{5A715DF9-DDDE-430F-9D24-81E226F65B63}"/>
              </a:ext>
            </a:extLst>
          </p:cNvPr>
          <p:cNvSpPr txBox="1"/>
          <p:nvPr/>
        </p:nvSpPr>
        <p:spPr>
          <a:xfrm>
            <a:off x="426424" y="2217809"/>
            <a:ext cx="11425150" cy="937180"/>
          </a:xfrm>
          <a:prstGeom prst="rect">
            <a:avLst/>
          </a:prstGeom>
          <a:noFill/>
        </p:spPr>
        <p:txBody>
          <a:bodyPr wrap="square" rtlCol="0">
            <a:spAutoFit/>
          </a:bodyPr>
          <a:lstStyle/>
          <a:p>
            <a:r>
              <a:rPr lang="en-GB" sz="2745" dirty="0">
                <a:solidFill>
                  <a:srgbClr val="000000"/>
                </a:solidFill>
              </a:rPr>
              <a:t>Azure Pipelines - Private projects now get 60 minutes of run time per pipeline job</a:t>
            </a:r>
          </a:p>
        </p:txBody>
      </p:sp>
      <p:pic>
        <p:nvPicPr>
          <p:cNvPr id="2" name="Picture 1">
            <a:extLst>
              <a:ext uri="{FF2B5EF4-FFF2-40B4-BE49-F238E27FC236}">
                <a16:creationId xmlns:a16="http://schemas.microsoft.com/office/drawing/2014/main" id="{1FD80CE4-D376-4C4D-A0E0-0BD81C3E5E18}"/>
              </a:ext>
            </a:extLst>
          </p:cNvPr>
          <p:cNvPicPr>
            <a:picLocks noChangeAspect="1"/>
          </p:cNvPicPr>
          <p:nvPr/>
        </p:nvPicPr>
        <p:blipFill>
          <a:blip r:embed="rId3"/>
          <a:stretch>
            <a:fillRect/>
          </a:stretch>
        </p:blipFill>
        <p:spPr>
          <a:xfrm>
            <a:off x="5932843" y="1144853"/>
            <a:ext cx="6204183" cy="873951"/>
          </a:xfrm>
          <a:prstGeom prst="rect">
            <a:avLst/>
          </a:prstGeom>
        </p:spPr>
      </p:pic>
      <p:sp>
        <p:nvSpPr>
          <p:cNvPr id="11" name="TextBox 10">
            <a:extLst>
              <a:ext uri="{FF2B5EF4-FFF2-40B4-BE49-F238E27FC236}">
                <a16:creationId xmlns:a16="http://schemas.microsoft.com/office/drawing/2014/main" id="{636E4799-DCBC-45D1-94F4-62AD396BDE09}"/>
              </a:ext>
            </a:extLst>
          </p:cNvPr>
          <p:cNvSpPr txBox="1"/>
          <p:nvPr/>
        </p:nvSpPr>
        <p:spPr>
          <a:xfrm>
            <a:off x="426424" y="3253902"/>
            <a:ext cx="5279670" cy="937180"/>
          </a:xfrm>
          <a:prstGeom prst="rect">
            <a:avLst/>
          </a:prstGeom>
          <a:noFill/>
        </p:spPr>
        <p:txBody>
          <a:bodyPr wrap="square" rtlCol="0">
            <a:spAutoFit/>
          </a:bodyPr>
          <a:lstStyle/>
          <a:p>
            <a:r>
              <a:rPr lang="en-GB" sz="2745" dirty="0">
                <a:solidFill>
                  <a:srgbClr val="000000"/>
                </a:solidFill>
              </a:rPr>
              <a:t>Azure Pipelines - Updates to hosted pipeline images</a:t>
            </a:r>
          </a:p>
        </p:txBody>
      </p:sp>
      <p:sp>
        <p:nvSpPr>
          <p:cNvPr id="5" name="TextBox 4">
            <a:extLst>
              <a:ext uri="{FF2B5EF4-FFF2-40B4-BE49-F238E27FC236}">
                <a16:creationId xmlns:a16="http://schemas.microsoft.com/office/drawing/2014/main" id="{B2A5D09C-FB1E-4F6E-A757-D90F0AD8BED4}"/>
              </a:ext>
            </a:extLst>
          </p:cNvPr>
          <p:cNvSpPr txBox="1"/>
          <p:nvPr/>
        </p:nvSpPr>
        <p:spPr>
          <a:xfrm>
            <a:off x="6138999" y="3075709"/>
            <a:ext cx="5326083" cy="3693319"/>
          </a:xfrm>
          <a:prstGeom prst="rect">
            <a:avLst/>
          </a:prstGeom>
          <a:noFill/>
        </p:spPr>
        <p:txBody>
          <a:bodyPr wrap="square" rtlCol="0">
            <a:spAutoFit/>
          </a:bodyPr>
          <a:lstStyle/>
          <a:p>
            <a:r>
              <a:rPr lang="en-GB" dirty="0"/>
              <a:t>Updates to the VS2017, Ubuntu 16.04, and Windows Container 1803 VM images for your hosted Azure Pipelines. You can find more details on the latest releases here. For a full look at the tools available on our images, visit our Image Generation repo on GitHub here.</a:t>
            </a:r>
          </a:p>
          <a:p>
            <a:endParaRPr lang="en-GB" dirty="0"/>
          </a:p>
          <a:p>
            <a:r>
              <a:rPr lang="en-GB" dirty="0"/>
              <a:t>In addition, we adopted Moby as the container runtime. Moby is an open framework created by Docker for assembling components into custom container-based systems. This will allow us to deliver frequent upstream patches and improvements to the container runtime.</a:t>
            </a:r>
            <a:endParaRPr lang="en-AU" dirty="0"/>
          </a:p>
        </p:txBody>
      </p:sp>
      <p:sp>
        <p:nvSpPr>
          <p:cNvPr id="13" name="Rectangle 12">
            <a:extLst>
              <a:ext uri="{FF2B5EF4-FFF2-40B4-BE49-F238E27FC236}">
                <a16:creationId xmlns:a16="http://schemas.microsoft.com/office/drawing/2014/main" id="{CAFB41AC-77BB-4C5C-9D43-FB27D0633E55}"/>
              </a:ext>
            </a:extLst>
          </p:cNvPr>
          <p:cNvSpPr/>
          <p:nvPr/>
        </p:nvSpPr>
        <p:spPr>
          <a:xfrm>
            <a:off x="5365787" y="6338572"/>
            <a:ext cx="3122971" cy="369332"/>
          </a:xfrm>
          <a:prstGeom prst="rect">
            <a:avLst/>
          </a:prstGeom>
        </p:spPr>
        <p:txBody>
          <a:bodyPr wrap="none">
            <a:spAutoFit/>
          </a:bodyPr>
          <a:lstStyle/>
          <a:p>
            <a:r>
              <a:rPr lang="en-AU" dirty="0">
                <a:hlinkClick r:id="rId4"/>
              </a:rPr>
              <a:t>https://www.brisazdevops.org/</a:t>
            </a:r>
            <a:endParaRPr lang="en-AU" dirty="0"/>
          </a:p>
        </p:txBody>
      </p:sp>
    </p:spTree>
    <p:extLst>
      <p:ext uri="{BB962C8B-B14F-4D97-AF65-F5344CB8AC3E}">
        <p14:creationId xmlns:p14="http://schemas.microsoft.com/office/powerpoint/2010/main" val="14537860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672071"/>
          </a:xfrm>
        </p:spPr>
        <p:txBody>
          <a:bodyPr/>
          <a:lstStyle/>
          <a:p>
            <a:r>
              <a:rPr lang="en-GB" dirty="0"/>
              <a:t>Azure Pipelines - Duffle tool installer task in build and release pipeline</a:t>
            </a:r>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March 19th 2019 – Sprint 149</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Box 10">
            <a:extLst>
              <a:ext uri="{FF2B5EF4-FFF2-40B4-BE49-F238E27FC236}">
                <a16:creationId xmlns:a16="http://schemas.microsoft.com/office/drawing/2014/main" id="{636E4799-DCBC-45D1-94F4-62AD396BDE09}"/>
              </a:ext>
            </a:extLst>
          </p:cNvPr>
          <p:cNvSpPr txBox="1"/>
          <p:nvPr/>
        </p:nvSpPr>
        <p:spPr>
          <a:xfrm>
            <a:off x="426424" y="3253902"/>
            <a:ext cx="5279670" cy="937180"/>
          </a:xfrm>
          <a:prstGeom prst="rect">
            <a:avLst/>
          </a:prstGeom>
          <a:noFill/>
        </p:spPr>
        <p:txBody>
          <a:bodyPr wrap="square" rtlCol="0">
            <a:spAutoFit/>
          </a:bodyPr>
          <a:lstStyle/>
          <a:p>
            <a:r>
              <a:rPr lang="en-GB" sz="2745" dirty="0">
                <a:solidFill>
                  <a:srgbClr val="000000"/>
                </a:solidFill>
              </a:rPr>
              <a:t>Azure Pipelines - Approve Azure Pipelines deployments from Slack</a:t>
            </a:r>
          </a:p>
        </p:txBody>
      </p:sp>
      <p:pic>
        <p:nvPicPr>
          <p:cNvPr id="12" name="Picture 11" descr="A screenshot of a cell phone&#10;&#10;Description automatically generated">
            <a:extLst>
              <a:ext uri="{FF2B5EF4-FFF2-40B4-BE49-F238E27FC236}">
                <a16:creationId xmlns:a16="http://schemas.microsoft.com/office/drawing/2014/main" id="{0ECE9D2F-DC6A-4A16-8E9F-6052E4AF0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8641" y="1117842"/>
            <a:ext cx="5280561" cy="2136060"/>
          </a:xfrm>
          <a:prstGeom prst="rect">
            <a:avLst/>
          </a:prstGeom>
        </p:spPr>
      </p:pic>
      <p:pic>
        <p:nvPicPr>
          <p:cNvPr id="16" name="Picture 15" descr="A screenshot of a social media post&#10;&#10;Description automatically generated">
            <a:extLst>
              <a:ext uri="{FF2B5EF4-FFF2-40B4-BE49-F238E27FC236}">
                <a16:creationId xmlns:a16="http://schemas.microsoft.com/office/drawing/2014/main" id="{CC57B5C4-9B4E-4998-987A-5C2AEF1AE5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659" y="3429000"/>
            <a:ext cx="5207193" cy="2437410"/>
          </a:xfrm>
          <a:prstGeom prst="rect">
            <a:avLst/>
          </a:prstGeom>
        </p:spPr>
      </p:pic>
      <p:sp>
        <p:nvSpPr>
          <p:cNvPr id="17" name="Rectangle 16">
            <a:extLst>
              <a:ext uri="{FF2B5EF4-FFF2-40B4-BE49-F238E27FC236}">
                <a16:creationId xmlns:a16="http://schemas.microsoft.com/office/drawing/2014/main" id="{5156A95F-B87E-4E5D-9E0D-306E7CE87B11}"/>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14314187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672071"/>
          </a:xfrm>
        </p:spPr>
        <p:txBody>
          <a:bodyPr/>
          <a:lstStyle/>
          <a:p>
            <a:r>
              <a:rPr lang="en-GB" dirty="0"/>
              <a:t>Azure Pipelines - All source providers included in the new build pipeline wizard</a:t>
            </a:r>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March 19th 2019 – Sprint 149</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Box 10">
            <a:extLst>
              <a:ext uri="{FF2B5EF4-FFF2-40B4-BE49-F238E27FC236}">
                <a16:creationId xmlns:a16="http://schemas.microsoft.com/office/drawing/2014/main" id="{636E4799-DCBC-45D1-94F4-62AD396BDE09}"/>
              </a:ext>
            </a:extLst>
          </p:cNvPr>
          <p:cNvSpPr txBox="1"/>
          <p:nvPr/>
        </p:nvSpPr>
        <p:spPr>
          <a:xfrm>
            <a:off x="426424" y="4572486"/>
            <a:ext cx="5279670" cy="937180"/>
          </a:xfrm>
          <a:prstGeom prst="rect">
            <a:avLst/>
          </a:prstGeom>
          <a:noFill/>
        </p:spPr>
        <p:txBody>
          <a:bodyPr wrap="square" rtlCol="0">
            <a:spAutoFit/>
          </a:bodyPr>
          <a:lstStyle/>
          <a:p>
            <a:r>
              <a:rPr lang="en-GB" sz="2745" dirty="0">
                <a:solidFill>
                  <a:srgbClr val="000000"/>
                </a:solidFill>
              </a:rPr>
              <a:t>Azure Pipelines - GitHub comments trigger optimizations</a:t>
            </a:r>
          </a:p>
        </p:txBody>
      </p:sp>
      <p:pic>
        <p:nvPicPr>
          <p:cNvPr id="6" name="Picture 5" descr="A screenshot of a cell phone&#10;&#10;Description automatically generated">
            <a:extLst>
              <a:ext uri="{FF2B5EF4-FFF2-40B4-BE49-F238E27FC236}">
                <a16:creationId xmlns:a16="http://schemas.microsoft.com/office/drawing/2014/main" id="{259F97DD-8E1A-4A3B-AF3B-323FEDBE5E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225" y="1080133"/>
            <a:ext cx="3155317" cy="2987736"/>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6DB9F895-DC0B-4E01-9DAE-E16815605B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225" y="4572486"/>
            <a:ext cx="4254719" cy="1447874"/>
          </a:xfrm>
          <a:prstGeom prst="rect">
            <a:avLst/>
          </a:prstGeom>
        </p:spPr>
      </p:pic>
      <p:sp>
        <p:nvSpPr>
          <p:cNvPr id="15" name="Rectangle 14">
            <a:extLst>
              <a:ext uri="{FF2B5EF4-FFF2-40B4-BE49-F238E27FC236}">
                <a16:creationId xmlns:a16="http://schemas.microsoft.com/office/drawing/2014/main" id="{2C6ABA16-1157-4228-9EC5-4885AD99F8EB}"/>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20257707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216631"/>
            <a:ext cx="5416236" cy="672071"/>
          </a:xfrm>
        </p:spPr>
        <p:txBody>
          <a:bodyPr/>
          <a:lstStyle/>
          <a:p>
            <a:r>
              <a:rPr lang="en-GB" dirty="0"/>
              <a:t>Azure Pipelines - Publish </a:t>
            </a:r>
            <a:r>
              <a:rPr lang="en-GB" dirty="0" err="1"/>
              <a:t>CTest</a:t>
            </a:r>
            <a:r>
              <a:rPr lang="en-GB" dirty="0"/>
              <a:t> and </a:t>
            </a:r>
            <a:r>
              <a:rPr lang="en-GB" dirty="0" err="1"/>
              <a:t>PHPUnit</a:t>
            </a:r>
            <a:r>
              <a:rPr lang="en-GB" dirty="0"/>
              <a:t> test results</a:t>
            </a:r>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March 19th 2019 – Sprint 149</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Box 10">
            <a:extLst>
              <a:ext uri="{FF2B5EF4-FFF2-40B4-BE49-F238E27FC236}">
                <a16:creationId xmlns:a16="http://schemas.microsoft.com/office/drawing/2014/main" id="{636E4799-DCBC-45D1-94F4-62AD396BDE09}"/>
              </a:ext>
            </a:extLst>
          </p:cNvPr>
          <p:cNvSpPr txBox="1"/>
          <p:nvPr/>
        </p:nvSpPr>
        <p:spPr>
          <a:xfrm>
            <a:off x="426424" y="3931218"/>
            <a:ext cx="5279670" cy="937180"/>
          </a:xfrm>
          <a:prstGeom prst="rect">
            <a:avLst/>
          </a:prstGeom>
          <a:noFill/>
        </p:spPr>
        <p:txBody>
          <a:bodyPr wrap="square" rtlCol="0">
            <a:spAutoFit/>
          </a:bodyPr>
          <a:lstStyle/>
          <a:p>
            <a:r>
              <a:rPr lang="en-GB" sz="2745" dirty="0">
                <a:solidFill>
                  <a:srgbClr val="000000"/>
                </a:solidFill>
              </a:rPr>
              <a:t>Azure </a:t>
            </a:r>
            <a:r>
              <a:rPr lang="en-GB" sz="2745" dirty="0" err="1">
                <a:solidFill>
                  <a:srgbClr val="000000"/>
                </a:solidFill>
              </a:rPr>
              <a:t>Artifacts</a:t>
            </a:r>
            <a:r>
              <a:rPr lang="en-GB" sz="2745" dirty="0">
                <a:solidFill>
                  <a:srgbClr val="000000"/>
                </a:solidFill>
              </a:rPr>
              <a:t> - Upstream sources for Maven</a:t>
            </a:r>
          </a:p>
        </p:txBody>
      </p:sp>
      <p:pic>
        <p:nvPicPr>
          <p:cNvPr id="9" name="Picture 8" descr="A screenshot of a cell phone&#10;&#10;Description automatically generated">
            <a:extLst>
              <a:ext uri="{FF2B5EF4-FFF2-40B4-BE49-F238E27FC236}">
                <a16:creationId xmlns:a16="http://schemas.microsoft.com/office/drawing/2014/main" id="{20377F4D-EDF9-4510-9758-5D84FA46A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2610" y="1216631"/>
            <a:ext cx="6134415" cy="2355971"/>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564BAEF2-B03E-4695-838D-F0F762CB95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2967" y="4035497"/>
            <a:ext cx="5329109" cy="2395219"/>
          </a:xfrm>
          <a:prstGeom prst="rect">
            <a:avLst/>
          </a:prstGeom>
        </p:spPr>
      </p:pic>
      <p:sp>
        <p:nvSpPr>
          <p:cNvPr id="15" name="Rectangle 14">
            <a:extLst>
              <a:ext uri="{FF2B5EF4-FFF2-40B4-BE49-F238E27FC236}">
                <a16:creationId xmlns:a16="http://schemas.microsoft.com/office/drawing/2014/main" id="{8A0A9E37-11D9-43CD-8CDB-9A562AEC1EB4}"/>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33215534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216631"/>
            <a:ext cx="5416236" cy="672071"/>
          </a:xfrm>
        </p:spPr>
        <p:txBody>
          <a:bodyPr/>
          <a:lstStyle/>
          <a:p>
            <a:r>
              <a:rPr lang="en-GB" dirty="0"/>
              <a:t>Reporting - Analytics services OData version change for test entity sets</a:t>
            </a:r>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March 19th 2019 – Sprint 149</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Box 10">
            <a:extLst>
              <a:ext uri="{FF2B5EF4-FFF2-40B4-BE49-F238E27FC236}">
                <a16:creationId xmlns:a16="http://schemas.microsoft.com/office/drawing/2014/main" id="{636E4799-DCBC-45D1-94F4-62AD396BDE09}"/>
              </a:ext>
            </a:extLst>
          </p:cNvPr>
          <p:cNvSpPr txBox="1"/>
          <p:nvPr/>
        </p:nvSpPr>
        <p:spPr>
          <a:xfrm>
            <a:off x="426424" y="3931218"/>
            <a:ext cx="5279670" cy="1359603"/>
          </a:xfrm>
          <a:prstGeom prst="rect">
            <a:avLst/>
          </a:prstGeom>
          <a:noFill/>
        </p:spPr>
        <p:txBody>
          <a:bodyPr wrap="square" rtlCol="0">
            <a:spAutoFit/>
          </a:bodyPr>
          <a:lstStyle/>
          <a:p>
            <a:r>
              <a:rPr lang="en-GB" sz="2745" dirty="0">
                <a:solidFill>
                  <a:srgbClr val="000000"/>
                </a:solidFill>
              </a:rPr>
              <a:t>Administration - Resolve Azure Active Directory (Azure AD) disconnected users</a:t>
            </a:r>
          </a:p>
        </p:txBody>
      </p:sp>
      <p:sp>
        <p:nvSpPr>
          <p:cNvPr id="2" name="TextBox 1">
            <a:extLst>
              <a:ext uri="{FF2B5EF4-FFF2-40B4-BE49-F238E27FC236}">
                <a16:creationId xmlns:a16="http://schemas.microsoft.com/office/drawing/2014/main" id="{BF21CA17-A7F1-40F2-9A06-5D33DC0DA030}"/>
              </a:ext>
            </a:extLst>
          </p:cNvPr>
          <p:cNvSpPr txBox="1"/>
          <p:nvPr/>
        </p:nvSpPr>
        <p:spPr>
          <a:xfrm>
            <a:off x="5842660" y="1140031"/>
            <a:ext cx="6187045" cy="2862322"/>
          </a:xfrm>
          <a:prstGeom prst="rect">
            <a:avLst/>
          </a:prstGeom>
          <a:noFill/>
        </p:spPr>
        <p:txBody>
          <a:bodyPr wrap="square" rtlCol="0">
            <a:spAutoFit/>
          </a:bodyPr>
          <a:lstStyle/>
          <a:p>
            <a:r>
              <a:rPr lang="en-GB" sz="1200" dirty="0"/>
              <a:t>With this update we are migrating the test entity sets to version 3.0-preview. If you are using the OData 2.0-preview version endpoint, you will have to change to version 3.0-preview to prevent breaking changes.</a:t>
            </a:r>
          </a:p>
          <a:p>
            <a:r>
              <a:rPr lang="en-GB" sz="1200" dirty="0"/>
              <a:t>The following list includes the entity sets that will be migrated to version 3.0-preview:</a:t>
            </a:r>
          </a:p>
          <a:p>
            <a:r>
              <a:rPr lang="en-GB" sz="1200" dirty="0" err="1"/>
              <a:t>TestRuns</a:t>
            </a:r>
            <a:endParaRPr lang="en-GB" sz="1200" dirty="0"/>
          </a:p>
          <a:p>
            <a:r>
              <a:rPr lang="en-GB" sz="1200" dirty="0" err="1"/>
              <a:t>TestResults</a:t>
            </a:r>
            <a:endParaRPr lang="en-GB" sz="1200" dirty="0"/>
          </a:p>
          <a:p>
            <a:r>
              <a:rPr lang="en-GB" sz="1200" dirty="0"/>
              <a:t>Tests</a:t>
            </a:r>
          </a:p>
          <a:p>
            <a:r>
              <a:rPr lang="en-GB" sz="1200" dirty="0"/>
              <a:t>Builds</a:t>
            </a:r>
          </a:p>
          <a:p>
            <a:r>
              <a:rPr lang="en-GB" sz="1200" dirty="0"/>
              <a:t>Branches</a:t>
            </a:r>
          </a:p>
          <a:p>
            <a:r>
              <a:rPr lang="en-GB" sz="1200" dirty="0"/>
              <a:t>Releases</a:t>
            </a:r>
          </a:p>
          <a:p>
            <a:r>
              <a:rPr lang="en-GB" sz="1200" dirty="0" err="1"/>
              <a:t>ReleaseEnvironments</a:t>
            </a:r>
            <a:endParaRPr lang="en-GB" sz="1200" dirty="0"/>
          </a:p>
          <a:p>
            <a:r>
              <a:rPr lang="en-GB" sz="1200" dirty="0" err="1"/>
              <a:t>TestResultsDaily</a:t>
            </a:r>
            <a:endParaRPr lang="en-GB" sz="1200" dirty="0"/>
          </a:p>
          <a:p>
            <a:r>
              <a:rPr lang="en-GB" sz="1200" dirty="0" err="1"/>
              <a:t>ReleasePipelines</a:t>
            </a:r>
            <a:endParaRPr lang="en-GB" sz="1200" dirty="0"/>
          </a:p>
          <a:p>
            <a:r>
              <a:rPr lang="en-GB" sz="1200" dirty="0" err="1"/>
              <a:t>ReleaseStages</a:t>
            </a:r>
            <a:endParaRPr lang="en-GB" sz="1200" dirty="0"/>
          </a:p>
          <a:p>
            <a:r>
              <a:rPr lang="en-GB" sz="1200" dirty="0" err="1"/>
              <a:t>BuildPipelines</a:t>
            </a:r>
            <a:endParaRPr lang="en-GB" sz="1200" dirty="0"/>
          </a:p>
        </p:txBody>
      </p:sp>
      <p:sp>
        <p:nvSpPr>
          <p:cNvPr id="10" name="Rectangle 9">
            <a:extLst>
              <a:ext uri="{FF2B5EF4-FFF2-40B4-BE49-F238E27FC236}">
                <a16:creationId xmlns:a16="http://schemas.microsoft.com/office/drawing/2014/main" id="{706828DA-6742-4ACF-AF74-F1BF6FDF0B2D}"/>
              </a:ext>
            </a:extLst>
          </p:cNvPr>
          <p:cNvSpPr/>
          <p:nvPr/>
        </p:nvSpPr>
        <p:spPr>
          <a:xfrm>
            <a:off x="5365787" y="6338572"/>
            <a:ext cx="3122971" cy="369332"/>
          </a:xfrm>
          <a:prstGeom prst="rect">
            <a:avLst/>
          </a:prstGeom>
        </p:spPr>
        <p:txBody>
          <a:bodyPr wrap="none">
            <a:spAutoFit/>
          </a:bodyPr>
          <a:lstStyle/>
          <a:p>
            <a:r>
              <a:rPr lang="en-AU" dirty="0">
                <a:hlinkClick r:id="rId3"/>
              </a:rPr>
              <a:t>https://www.brisazdevops.org/</a:t>
            </a:r>
            <a:endParaRPr lang="en-AU" dirty="0"/>
          </a:p>
        </p:txBody>
      </p:sp>
    </p:spTree>
    <p:extLst>
      <p:ext uri="{BB962C8B-B14F-4D97-AF65-F5344CB8AC3E}">
        <p14:creationId xmlns:p14="http://schemas.microsoft.com/office/powerpoint/2010/main" val="21025250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216631"/>
            <a:ext cx="5416236" cy="672071"/>
          </a:xfrm>
        </p:spPr>
        <p:txBody>
          <a:bodyPr/>
          <a:lstStyle/>
          <a:p>
            <a:r>
              <a:rPr lang="en-GB" dirty="0"/>
              <a:t>General - Dark theme general availability</a:t>
            </a:r>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April 8th 2019 – Sprint 150</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Box 10">
            <a:extLst>
              <a:ext uri="{FF2B5EF4-FFF2-40B4-BE49-F238E27FC236}">
                <a16:creationId xmlns:a16="http://schemas.microsoft.com/office/drawing/2014/main" id="{636E4799-DCBC-45D1-94F4-62AD396BDE09}"/>
              </a:ext>
            </a:extLst>
          </p:cNvPr>
          <p:cNvSpPr txBox="1"/>
          <p:nvPr/>
        </p:nvSpPr>
        <p:spPr>
          <a:xfrm>
            <a:off x="426424" y="3931218"/>
            <a:ext cx="5279670" cy="937180"/>
          </a:xfrm>
          <a:prstGeom prst="rect">
            <a:avLst/>
          </a:prstGeom>
          <a:noFill/>
        </p:spPr>
        <p:txBody>
          <a:bodyPr wrap="square" rtlCol="0">
            <a:spAutoFit/>
          </a:bodyPr>
          <a:lstStyle/>
          <a:p>
            <a:r>
              <a:rPr lang="en-GB" sz="2745" dirty="0">
                <a:solidFill>
                  <a:srgbClr val="000000"/>
                </a:solidFill>
              </a:rPr>
              <a:t>Azure Boards - Query work based on Azure Active Directory groups</a:t>
            </a:r>
          </a:p>
        </p:txBody>
      </p:sp>
      <p:pic>
        <p:nvPicPr>
          <p:cNvPr id="5" name="Picture 4">
            <a:extLst>
              <a:ext uri="{FF2B5EF4-FFF2-40B4-BE49-F238E27FC236}">
                <a16:creationId xmlns:a16="http://schemas.microsoft.com/office/drawing/2014/main" id="{A92CA566-4FC2-4CFD-BF4B-29A25DC69BC5}"/>
              </a:ext>
            </a:extLst>
          </p:cNvPr>
          <p:cNvPicPr>
            <a:picLocks noChangeAspect="1"/>
          </p:cNvPicPr>
          <p:nvPr/>
        </p:nvPicPr>
        <p:blipFill>
          <a:blip r:embed="rId3"/>
          <a:stretch>
            <a:fillRect/>
          </a:stretch>
        </p:blipFill>
        <p:spPr>
          <a:xfrm>
            <a:off x="5842660" y="1216631"/>
            <a:ext cx="3922019" cy="2347855"/>
          </a:xfrm>
          <a:prstGeom prst="rect">
            <a:avLst/>
          </a:prstGeom>
        </p:spPr>
      </p:pic>
      <p:pic>
        <p:nvPicPr>
          <p:cNvPr id="16386" name="Picture 2" descr="Badge">
            <a:extLst>
              <a:ext uri="{FF2B5EF4-FFF2-40B4-BE49-F238E27FC236}">
                <a16:creationId xmlns:a16="http://schemas.microsoft.com/office/drawing/2014/main" id="{DD58B3DA-618D-450D-82AA-66618491D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666" y="3931218"/>
            <a:ext cx="5336536" cy="202604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D45F05F-71F1-437A-AF15-717A0D03489F}"/>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33056523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216631"/>
            <a:ext cx="5416236" cy="672071"/>
          </a:xfrm>
        </p:spPr>
        <p:txBody>
          <a:bodyPr/>
          <a:lstStyle/>
          <a:p>
            <a:r>
              <a:rPr lang="en-GB" dirty="0"/>
              <a:t>Azure Boards - Share your team’s board using a badge</a:t>
            </a:r>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April 8th 2019 – Sprint 150</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Box 10">
            <a:extLst>
              <a:ext uri="{FF2B5EF4-FFF2-40B4-BE49-F238E27FC236}">
                <a16:creationId xmlns:a16="http://schemas.microsoft.com/office/drawing/2014/main" id="{636E4799-DCBC-45D1-94F4-62AD396BDE09}"/>
              </a:ext>
            </a:extLst>
          </p:cNvPr>
          <p:cNvSpPr txBox="1"/>
          <p:nvPr/>
        </p:nvSpPr>
        <p:spPr>
          <a:xfrm>
            <a:off x="426424" y="3931218"/>
            <a:ext cx="5279670" cy="1359603"/>
          </a:xfrm>
          <a:prstGeom prst="rect">
            <a:avLst/>
          </a:prstGeom>
          <a:noFill/>
        </p:spPr>
        <p:txBody>
          <a:bodyPr wrap="square" rtlCol="0">
            <a:spAutoFit/>
          </a:bodyPr>
          <a:lstStyle/>
          <a:p>
            <a:r>
              <a:rPr lang="en-GB" sz="2745" dirty="0">
                <a:solidFill>
                  <a:srgbClr val="000000"/>
                </a:solidFill>
              </a:rPr>
              <a:t>Azure Boards - Query for work relative to the start of the day, week, month, or year</a:t>
            </a:r>
          </a:p>
        </p:txBody>
      </p:sp>
      <p:pic>
        <p:nvPicPr>
          <p:cNvPr id="18434" name="Picture 2" descr="Badge">
            <a:extLst>
              <a:ext uri="{FF2B5EF4-FFF2-40B4-BE49-F238E27FC236}">
                <a16:creationId xmlns:a16="http://schemas.microsoft.com/office/drawing/2014/main" id="{B73EB5E7-0040-4B91-8D2D-AE040BF291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7648" y="1146226"/>
            <a:ext cx="2701635" cy="2427358"/>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Badge">
            <a:extLst>
              <a:ext uri="{FF2B5EF4-FFF2-40B4-BE49-F238E27FC236}">
                <a16:creationId xmlns:a16="http://schemas.microsoft.com/office/drawing/2014/main" id="{4D83F9EF-5898-4833-A336-8C54F26B5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648" y="3960376"/>
            <a:ext cx="6228979" cy="184978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B56F287-3B3D-431A-867A-7DC2EE1D6FD9}"/>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40233368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216631"/>
            <a:ext cx="5416236" cy="672071"/>
          </a:xfrm>
        </p:spPr>
        <p:txBody>
          <a:bodyPr/>
          <a:lstStyle/>
          <a:p>
            <a:r>
              <a:rPr lang="en-GB" dirty="0"/>
              <a:t>Azure Boards - Export query results to a CSV file</a:t>
            </a:r>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April 8th 2019 – Sprint 150</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Box 10">
            <a:extLst>
              <a:ext uri="{FF2B5EF4-FFF2-40B4-BE49-F238E27FC236}">
                <a16:creationId xmlns:a16="http://schemas.microsoft.com/office/drawing/2014/main" id="{636E4799-DCBC-45D1-94F4-62AD396BDE09}"/>
              </a:ext>
            </a:extLst>
          </p:cNvPr>
          <p:cNvSpPr txBox="1"/>
          <p:nvPr/>
        </p:nvSpPr>
        <p:spPr>
          <a:xfrm>
            <a:off x="426424" y="3931218"/>
            <a:ext cx="3528059" cy="1782026"/>
          </a:xfrm>
          <a:prstGeom prst="rect">
            <a:avLst/>
          </a:prstGeom>
          <a:noFill/>
        </p:spPr>
        <p:txBody>
          <a:bodyPr wrap="square" rtlCol="0">
            <a:spAutoFit/>
          </a:bodyPr>
          <a:lstStyle/>
          <a:p>
            <a:r>
              <a:rPr lang="en-GB" sz="2745" dirty="0">
                <a:solidFill>
                  <a:srgbClr val="000000"/>
                </a:solidFill>
              </a:rPr>
              <a:t>Azure Repos - New merge types for completing pull requests</a:t>
            </a:r>
          </a:p>
        </p:txBody>
      </p:sp>
      <p:pic>
        <p:nvPicPr>
          <p:cNvPr id="2" name="Picture 1">
            <a:extLst>
              <a:ext uri="{FF2B5EF4-FFF2-40B4-BE49-F238E27FC236}">
                <a16:creationId xmlns:a16="http://schemas.microsoft.com/office/drawing/2014/main" id="{A848830D-E68E-498D-9C39-7DE8231BD066}"/>
              </a:ext>
            </a:extLst>
          </p:cNvPr>
          <p:cNvPicPr>
            <a:picLocks noChangeAspect="1"/>
          </p:cNvPicPr>
          <p:nvPr/>
        </p:nvPicPr>
        <p:blipFill>
          <a:blip r:embed="rId3"/>
          <a:stretch>
            <a:fillRect/>
          </a:stretch>
        </p:blipFill>
        <p:spPr>
          <a:xfrm>
            <a:off x="6035674" y="1216631"/>
            <a:ext cx="4290423" cy="2260280"/>
          </a:xfrm>
          <a:prstGeom prst="rect">
            <a:avLst/>
          </a:prstGeom>
        </p:spPr>
      </p:pic>
      <p:pic>
        <p:nvPicPr>
          <p:cNvPr id="19460" name="Picture 4" descr="Badge">
            <a:extLst>
              <a:ext uri="{FF2B5EF4-FFF2-40B4-BE49-F238E27FC236}">
                <a16:creationId xmlns:a16="http://schemas.microsoft.com/office/drawing/2014/main" id="{3D2E1FCD-6FAA-4300-9096-9C0625A07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1839" y="3572277"/>
            <a:ext cx="4543425"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Badge">
            <a:extLst>
              <a:ext uri="{FF2B5EF4-FFF2-40B4-BE49-F238E27FC236}">
                <a16:creationId xmlns:a16="http://schemas.microsoft.com/office/drawing/2014/main" id="{3A960997-DA9F-4601-8C65-07860790FB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0162" y="3698120"/>
            <a:ext cx="3971925" cy="2667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A2C24ED5-35C3-49EA-A80E-A229E4EA8031}"/>
              </a:ext>
            </a:extLst>
          </p:cNvPr>
          <p:cNvSpPr/>
          <p:nvPr/>
        </p:nvSpPr>
        <p:spPr>
          <a:xfrm>
            <a:off x="5365787" y="6338572"/>
            <a:ext cx="3122971" cy="369332"/>
          </a:xfrm>
          <a:prstGeom prst="rect">
            <a:avLst/>
          </a:prstGeom>
        </p:spPr>
        <p:txBody>
          <a:bodyPr wrap="none">
            <a:spAutoFit/>
          </a:bodyPr>
          <a:lstStyle/>
          <a:p>
            <a:r>
              <a:rPr lang="en-AU" dirty="0">
                <a:hlinkClick r:id="rId6"/>
              </a:rPr>
              <a:t>https://www.brisazdevops.org/</a:t>
            </a:r>
            <a:endParaRPr lang="en-AU" dirty="0"/>
          </a:p>
        </p:txBody>
      </p:sp>
    </p:spTree>
    <p:extLst>
      <p:ext uri="{BB962C8B-B14F-4D97-AF65-F5344CB8AC3E}">
        <p14:creationId xmlns:p14="http://schemas.microsoft.com/office/powerpoint/2010/main" val="155752883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216631"/>
            <a:ext cx="5416236" cy="672071"/>
          </a:xfrm>
        </p:spPr>
        <p:txBody>
          <a:bodyPr/>
          <a:lstStyle/>
          <a:p>
            <a:r>
              <a:rPr lang="en-GB" dirty="0"/>
              <a:t>Azure Pipelines - Kubernetes manifest task</a:t>
            </a:r>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April 8th 2019 – Sprint 150</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Box 10">
            <a:extLst>
              <a:ext uri="{FF2B5EF4-FFF2-40B4-BE49-F238E27FC236}">
                <a16:creationId xmlns:a16="http://schemas.microsoft.com/office/drawing/2014/main" id="{636E4799-DCBC-45D1-94F4-62AD396BDE09}"/>
              </a:ext>
            </a:extLst>
          </p:cNvPr>
          <p:cNvSpPr txBox="1"/>
          <p:nvPr/>
        </p:nvSpPr>
        <p:spPr>
          <a:xfrm>
            <a:off x="426424" y="3572277"/>
            <a:ext cx="5416236" cy="937180"/>
          </a:xfrm>
          <a:prstGeom prst="rect">
            <a:avLst/>
          </a:prstGeom>
          <a:noFill/>
        </p:spPr>
        <p:txBody>
          <a:bodyPr wrap="square" rtlCol="0">
            <a:spAutoFit/>
          </a:bodyPr>
          <a:lstStyle/>
          <a:p>
            <a:r>
              <a:rPr lang="en-GB" sz="2745" dirty="0">
                <a:solidFill>
                  <a:srgbClr val="000000"/>
                </a:solidFill>
              </a:rPr>
              <a:t>Azure Pipelines - Upgrades to Docker task</a:t>
            </a:r>
          </a:p>
        </p:txBody>
      </p:sp>
      <p:pic>
        <p:nvPicPr>
          <p:cNvPr id="5" name="Picture 4">
            <a:extLst>
              <a:ext uri="{FF2B5EF4-FFF2-40B4-BE49-F238E27FC236}">
                <a16:creationId xmlns:a16="http://schemas.microsoft.com/office/drawing/2014/main" id="{C7A86847-D638-4B00-99C3-7017A8247E8B}"/>
              </a:ext>
            </a:extLst>
          </p:cNvPr>
          <p:cNvPicPr>
            <a:picLocks noChangeAspect="1"/>
          </p:cNvPicPr>
          <p:nvPr/>
        </p:nvPicPr>
        <p:blipFill>
          <a:blip r:embed="rId3"/>
          <a:stretch>
            <a:fillRect/>
          </a:stretch>
        </p:blipFill>
        <p:spPr>
          <a:xfrm>
            <a:off x="6028338" y="1167372"/>
            <a:ext cx="5610785" cy="2199459"/>
          </a:xfrm>
          <a:prstGeom prst="rect">
            <a:avLst/>
          </a:prstGeom>
        </p:spPr>
      </p:pic>
      <p:pic>
        <p:nvPicPr>
          <p:cNvPr id="6" name="Picture 5">
            <a:extLst>
              <a:ext uri="{FF2B5EF4-FFF2-40B4-BE49-F238E27FC236}">
                <a16:creationId xmlns:a16="http://schemas.microsoft.com/office/drawing/2014/main" id="{6663EFB2-571C-43C9-8DCB-4E0BFBA58A29}"/>
              </a:ext>
            </a:extLst>
          </p:cNvPr>
          <p:cNvPicPr>
            <a:picLocks noChangeAspect="1"/>
          </p:cNvPicPr>
          <p:nvPr/>
        </p:nvPicPr>
        <p:blipFill>
          <a:blip r:embed="rId4"/>
          <a:stretch>
            <a:fillRect/>
          </a:stretch>
        </p:blipFill>
        <p:spPr>
          <a:xfrm>
            <a:off x="6028338" y="3572277"/>
            <a:ext cx="5610785" cy="2423733"/>
          </a:xfrm>
          <a:prstGeom prst="rect">
            <a:avLst/>
          </a:prstGeom>
        </p:spPr>
      </p:pic>
      <p:sp>
        <p:nvSpPr>
          <p:cNvPr id="12" name="Rectangle 11">
            <a:extLst>
              <a:ext uri="{FF2B5EF4-FFF2-40B4-BE49-F238E27FC236}">
                <a16:creationId xmlns:a16="http://schemas.microsoft.com/office/drawing/2014/main" id="{9A480704-A18C-4F31-AE76-38E14005B235}"/>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40813352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5"/>
            <a:ext cx="5138175" cy="886124"/>
          </a:xfrm>
        </p:spPr>
        <p:txBody>
          <a:bodyPr/>
          <a:lstStyle/>
          <a:p>
            <a:r>
              <a:rPr lang="en-AU" dirty="0"/>
              <a:t>Azure Repos - </a:t>
            </a:r>
            <a:r>
              <a:rPr lang="en-GB" dirty="0"/>
              <a:t>View just the left or right file in a pull request</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February 4 2019 – Sprint 147</a:t>
            </a:r>
            <a:endParaRPr lang="en-AU" dirty="0"/>
          </a:p>
        </p:txBody>
      </p:sp>
      <p:pic>
        <p:nvPicPr>
          <p:cNvPr id="12" name="Picture 11">
            <a:extLst>
              <a:ext uri="{FF2B5EF4-FFF2-40B4-BE49-F238E27FC236}">
                <a16:creationId xmlns:a16="http://schemas.microsoft.com/office/drawing/2014/main" id="{1FF4B1D0-F6CE-49A7-825B-C748F60C2B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CCCFBB32-ACE2-48D3-A725-70BBAC048343}"/>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13" name="Online Image Placeholder 12" descr="A picture containing object&#10;&#10;Description automatically generated">
            <a:extLst>
              <a:ext uri="{FF2B5EF4-FFF2-40B4-BE49-F238E27FC236}">
                <a16:creationId xmlns:a16="http://schemas.microsoft.com/office/drawing/2014/main" id="{88185AE6-B827-4BBE-9780-E1BBC38E9658}"/>
              </a:ext>
            </a:extLst>
          </p:cNvPr>
          <p:cNvPicPr>
            <a:picLocks noGrp="1" noChangeAspect="1"/>
          </p:cNvPicPr>
          <p:nvPr>
            <p:ph type="clipArt" sz="quarter" idx="11"/>
          </p:nvPr>
        </p:nvPicPr>
        <p:blipFill>
          <a:blip r:embed="rId3">
            <a:extLst>
              <a:ext uri="{28A0092B-C50C-407E-A947-70E740481C1C}">
                <a14:useLocalDpi xmlns:a14="http://schemas.microsoft.com/office/drawing/2010/main" val="0"/>
              </a:ext>
            </a:extLst>
          </a:blip>
          <a:stretch>
            <a:fillRect/>
          </a:stretch>
        </p:blipFill>
        <p:spPr>
          <a:xfrm>
            <a:off x="6316432" y="1201840"/>
            <a:ext cx="4285714" cy="1019048"/>
          </a:xfrm>
        </p:spPr>
      </p:pic>
      <p:sp>
        <p:nvSpPr>
          <p:cNvPr id="14" name="Text Placeholder 2">
            <a:extLst>
              <a:ext uri="{FF2B5EF4-FFF2-40B4-BE49-F238E27FC236}">
                <a16:creationId xmlns:a16="http://schemas.microsoft.com/office/drawing/2014/main" id="{9AC9F705-8803-4173-9A09-EF24D1F439EA}"/>
              </a:ext>
            </a:extLst>
          </p:cNvPr>
          <p:cNvSpPr txBox="1">
            <a:spLocks/>
          </p:cNvSpPr>
          <p:nvPr/>
        </p:nvSpPr>
        <p:spPr>
          <a:xfrm>
            <a:off x="426424" y="2851050"/>
            <a:ext cx="5138175" cy="88612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Azure Pipelines – </a:t>
            </a:r>
            <a:r>
              <a:rPr lang="en-GB" dirty="0"/>
              <a:t>Restore deleted release pipelines</a:t>
            </a:r>
            <a:endParaRPr lang="en-AU" dirty="0"/>
          </a:p>
        </p:txBody>
      </p:sp>
      <p:pic>
        <p:nvPicPr>
          <p:cNvPr id="16" name="Picture 15" descr="A screenshot of a social media post&#10;&#10;Description automatically generated">
            <a:extLst>
              <a:ext uri="{FF2B5EF4-FFF2-40B4-BE49-F238E27FC236}">
                <a16:creationId xmlns:a16="http://schemas.microsoft.com/office/drawing/2014/main" id="{CD814D86-D788-4FB6-A715-B77D753331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3989" y="3737174"/>
            <a:ext cx="7055213" cy="1701887"/>
          </a:xfrm>
          <a:prstGeom prst="rect">
            <a:avLst/>
          </a:prstGeom>
        </p:spPr>
      </p:pic>
      <p:sp>
        <p:nvSpPr>
          <p:cNvPr id="9" name="Rectangle 8">
            <a:extLst>
              <a:ext uri="{FF2B5EF4-FFF2-40B4-BE49-F238E27FC236}">
                <a16:creationId xmlns:a16="http://schemas.microsoft.com/office/drawing/2014/main" id="{AF56BFAA-48C0-4937-8146-EC4A60F64C32}"/>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111571860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216631"/>
            <a:ext cx="5416236" cy="672071"/>
          </a:xfrm>
        </p:spPr>
        <p:txBody>
          <a:bodyPr/>
          <a:lstStyle/>
          <a:p>
            <a:r>
              <a:rPr lang="en-GB" dirty="0"/>
              <a:t>Azure Pipelines - </a:t>
            </a:r>
            <a:r>
              <a:rPr lang="en-GB" dirty="0" err="1"/>
              <a:t>Kubectl</a:t>
            </a:r>
            <a:r>
              <a:rPr lang="en-GB" dirty="0"/>
              <a:t> tool installer</a:t>
            </a:r>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April 8th 2019 – Sprint 150</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Box 10">
            <a:extLst>
              <a:ext uri="{FF2B5EF4-FFF2-40B4-BE49-F238E27FC236}">
                <a16:creationId xmlns:a16="http://schemas.microsoft.com/office/drawing/2014/main" id="{636E4799-DCBC-45D1-94F4-62AD396BDE09}"/>
              </a:ext>
            </a:extLst>
          </p:cNvPr>
          <p:cNvSpPr txBox="1"/>
          <p:nvPr/>
        </p:nvSpPr>
        <p:spPr>
          <a:xfrm>
            <a:off x="426424" y="3572277"/>
            <a:ext cx="5416236" cy="1359603"/>
          </a:xfrm>
          <a:prstGeom prst="rect">
            <a:avLst/>
          </a:prstGeom>
          <a:noFill/>
        </p:spPr>
        <p:txBody>
          <a:bodyPr wrap="square" rtlCol="0">
            <a:spAutoFit/>
          </a:bodyPr>
          <a:lstStyle/>
          <a:p>
            <a:r>
              <a:rPr lang="en-GB" sz="2745" dirty="0">
                <a:solidFill>
                  <a:srgbClr val="000000"/>
                </a:solidFill>
              </a:rPr>
              <a:t>Azure Pipelines - Azure container registry in Docker registry service connection</a:t>
            </a:r>
          </a:p>
        </p:txBody>
      </p:sp>
      <p:pic>
        <p:nvPicPr>
          <p:cNvPr id="10" name="Picture 9" descr="A screenshot of a cell phone&#10;&#10;Description automatically generated">
            <a:extLst>
              <a:ext uri="{FF2B5EF4-FFF2-40B4-BE49-F238E27FC236}">
                <a16:creationId xmlns:a16="http://schemas.microsoft.com/office/drawing/2014/main" id="{B830903C-347D-4ABD-BF24-974687C61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6096" y="1216631"/>
            <a:ext cx="5975268" cy="1981489"/>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DEA50119-BE3B-4DC3-9411-7F3976C9C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6937" y="3474296"/>
            <a:ext cx="4127712" cy="2971953"/>
          </a:xfrm>
          <a:prstGeom prst="rect">
            <a:avLst/>
          </a:prstGeom>
        </p:spPr>
      </p:pic>
      <p:sp>
        <p:nvSpPr>
          <p:cNvPr id="14" name="Rectangle 13">
            <a:extLst>
              <a:ext uri="{FF2B5EF4-FFF2-40B4-BE49-F238E27FC236}">
                <a16:creationId xmlns:a16="http://schemas.microsoft.com/office/drawing/2014/main" id="{5F1B39A7-5DCB-4B27-9B95-C21B5B59C83A}"/>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170016586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216632"/>
            <a:ext cx="8189124" cy="249972"/>
          </a:xfrm>
        </p:spPr>
        <p:txBody>
          <a:bodyPr/>
          <a:lstStyle/>
          <a:p>
            <a:r>
              <a:rPr lang="en-GB" dirty="0"/>
              <a:t>Azure Pipelines - </a:t>
            </a:r>
            <a:r>
              <a:rPr lang="en-GB" dirty="0" err="1"/>
              <a:t>cgroup</a:t>
            </a:r>
            <a:r>
              <a:rPr lang="en-GB" dirty="0"/>
              <a:t> support on hosted Ubuntu pool</a:t>
            </a:r>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April 8th 2019 – Sprint 150</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Box 10">
            <a:extLst>
              <a:ext uri="{FF2B5EF4-FFF2-40B4-BE49-F238E27FC236}">
                <a16:creationId xmlns:a16="http://schemas.microsoft.com/office/drawing/2014/main" id="{636E4799-DCBC-45D1-94F4-62AD396BDE09}"/>
              </a:ext>
            </a:extLst>
          </p:cNvPr>
          <p:cNvSpPr txBox="1"/>
          <p:nvPr/>
        </p:nvSpPr>
        <p:spPr>
          <a:xfrm>
            <a:off x="331422" y="1654412"/>
            <a:ext cx="5416236" cy="514756"/>
          </a:xfrm>
          <a:prstGeom prst="rect">
            <a:avLst/>
          </a:prstGeom>
          <a:noFill/>
        </p:spPr>
        <p:txBody>
          <a:bodyPr wrap="square" rtlCol="0">
            <a:spAutoFit/>
          </a:bodyPr>
          <a:lstStyle/>
          <a:p>
            <a:r>
              <a:rPr lang="en-GB" sz="2745" dirty="0">
                <a:solidFill>
                  <a:srgbClr val="000000"/>
                </a:solidFill>
              </a:rPr>
              <a:t>Azure Pipelines - Run once agent</a:t>
            </a:r>
          </a:p>
        </p:txBody>
      </p:sp>
      <p:sp>
        <p:nvSpPr>
          <p:cNvPr id="9" name="TextBox 8">
            <a:extLst>
              <a:ext uri="{FF2B5EF4-FFF2-40B4-BE49-F238E27FC236}">
                <a16:creationId xmlns:a16="http://schemas.microsoft.com/office/drawing/2014/main" id="{50028D36-B555-4615-9780-F8B32C3ED6C4}"/>
              </a:ext>
            </a:extLst>
          </p:cNvPr>
          <p:cNvSpPr txBox="1"/>
          <p:nvPr/>
        </p:nvSpPr>
        <p:spPr>
          <a:xfrm>
            <a:off x="331422" y="2356976"/>
            <a:ext cx="5416236" cy="1359603"/>
          </a:xfrm>
          <a:prstGeom prst="rect">
            <a:avLst/>
          </a:prstGeom>
          <a:noFill/>
        </p:spPr>
        <p:txBody>
          <a:bodyPr wrap="square" rtlCol="0">
            <a:spAutoFit/>
          </a:bodyPr>
          <a:lstStyle/>
          <a:p>
            <a:r>
              <a:rPr lang="en-GB" sz="2745" dirty="0">
                <a:solidFill>
                  <a:srgbClr val="000000"/>
                </a:solidFill>
              </a:rPr>
              <a:t>Azure Pipelines - Support for Visual Studio 2019 (VS2019) in Visual Studio Test task</a:t>
            </a:r>
          </a:p>
        </p:txBody>
      </p:sp>
      <p:pic>
        <p:nvPicPr>
          <p:cNvPr id="6" name="Picture 5" descr="A screenshot of a cell phone&#10;&#10;Description automatically generated">
            <a:extLst>
              <a:ext uri="{FF2B5EF4-FFF2-40B4-BE49-F238E27FC236}">
                <a16:creationId xmlns:a16="http://schemas.microsoft.com/office/drawing/2014/main" id="{7F6A43AD-91DA-4235-BCD1-3CB88F427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8207" y="2356976"/>
            <a:ext cx="6242371" cy="2184512"/>
          </a:xfrm>
          <a:prstGeom prst="rect">
            <a:avLst/>
          </a:prstGeom>
        </p:spPr>
      </p:pic>
      <p:sp>
        <p:nvSpPr>
          <p:cNvPr id="14" name="Rectangle 13">
            <a:extLst>
              <a:ext uri="{FF2B5EF4-FFF2-40B4-BE49-F238E27FC236}">
                <a16:creationId xmlns:a16="http://schemas.microsoft.com/office/drawing/2014/main" id="{2DAA304F-A935-43BE-9225-61BA41ACD4D7}"/>
              </a:ext>
            </a:extLst>
          </p:cNvPr>
          <p:cNvSpPr/>
          <p:nvPr/>
        </p:nvSpPr>
        <p:spPr>
          <a:xfrm>
            <a:off x="5365787" y="6338572"/>
            <a:ext cx="3122971" cy="369332"/>
          </a:xfrm>
          <a:prstGeom prst="rect">
            <a:avLst/>
          </a:prstGeom>
        </p:spPr>
        <p:txBody>
          <a:bodyPr wrap="none">
            <a:spAutoFit/>
          </a:bodyPr>
          <a:lstStyle/>
          <a:p>
            <a:r>
              <a:rPr lang="en-AU" dirty="0">
                <a:hlinkClick r:id="rId4"/>
              </a:rPr>
              <a:t>https://www.brisazdevops.org/</a:t>
            </a:r>
            <a:endParaRPr lang="en-AU" dirty="0"/>
          </a:p>
        </p:txBody>
      </p:sp>
    </p:spTree>
    <p:extLst>
      <p:ext uri="{BB962C8B-B14F-4D97-AF65-F5344CB8AC3E}">
        <p14:creationId xmlns:p14="http://schemas.microsoft.com/office/powerpoint/2010/main" val="268478234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216632"/>
            <a:ext cx="4970911" cy="1140344"/>
          </a:xfrm>
        </p:spPr>
        <p:txBody>
          <a:bodyPr/>
          <a:lstStyle/>
          <a:p>
            <a:r>
              <a:rPr lang="en-GB" dirty="0"/>
              <a:t>Azure Pipelines - Agent pool user interface update</a:t>
            </a:r>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April 8th 2019 – Sprint 150</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Box 8">
            <a:extLst>
              <a:ext uri="{FF2B5EF4-FFF2-40B4-BE49-F238E27FC236}">
                <a16:creationId xmlns:a16="http://schemas.microsoft.com/office/drawing/2014/main" id="{50028D36-B555-4615-9780-F8B32C3ED6C4}"/>
              </a:ext>
            </a:extLst>
          </p:cNvPr>
          <p:cNvSpPr txBox="1"/>
          <p:nvPr/>
        </p:nvSpPr>
        <p:spPr>
          <a:xfrm>
            <a:off x="426424" y="3912433"/>
            <a:ext cx="5416236" cy="937180"/>
          </a:xfrm>
          <a:prstGeom prst="rect">
            <a:avLst/>
          </a:prstGeom>
          <a:noFill/>
        </p:spPr>
        <p:txBody>
          <a:bodyPr wrap="square" rtlCol="0">
            <a:spAutoFit/>
          </a:bodyPr>
          <a:lstStyle/>
          <a:p>
            <a:r>
              <a:rPr lang="en-GB" sz="2745" dirty="0">
                <a:solidFill>
                  <a:srgbClr val="000000"/>
                </a:solidFill>
              </a:rPr>
              <a:t>Azure Pipelines - Task assistant for editing YAML files</a:t>
            </a:r>
          </a:p>
        </p:txBody>
      </p:sp>
      <p:pic>
        <p:nvPicPr>
          <p:cNvPr id="10" name="Picture 9" descr="A screenshot of a cell phone&#10;&#10;Description automatically generated">
            <a:extLst>
              <a:ext uri="{FF2B5EF4-FFF2-40B4-BE49-F238E27FC236}">
                <a16:creationId xmlns:a16="http://schemas.microsoft.com/office/drawing/2014/main" id="{B1D8BD00-6A8C-4AC1-A749-26AAA7A2E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7658" y="1334773"/>
            <a:ext cx="4595750" cy="2450295"/>
          </a:xfrm>
          <a:prstGeom prst="rect">
            <a:avLst/>
          </a:prstGeom>
        </p:spPr>
      </p:pic>
      <p:pic>
        <p:nvPicPr>
          <p:cNvPr id="13" name="Picture 12">
            <a:extLst>
              <a:ext uri="{FF2B5EF4-FFF2-40B4-BE49-F238E27FC236}">
                <a16:creationId xmlns:a16="http://schemas.microsoft.com/office/drawing/2014/main" id="{A2677193-303B-4E6C-83D3-B10A164D4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7658" y="4045495"/>
            <a:ext cx="4361667" cy="2753127"/>
          </a:xfrm>
          <a:prstGeom prst="rect">
            <a:avLst/>
          </a:prstGeom>
        </p:spPr>
      </p:pic>
      <p:sp>
        <p:nvSpPr>
          <p:cNvPr id="14" name="Rectangle 13">
            <a:extLst>
              <a:ext uri="{FF2B5EF4-FFF2-40B4-BE49-F238E27FC236}">
                <a16:creationId xmlns:a16="http://schemas.microsoft.com/office/drawing/2014/main" id="{F2554131-11B6-49C7-B03D-D8E460467E65}"/>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73796429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216632"/>
            <a:ext cx="4970911" cy="1140344"/>
          </a:xfrm>
        </p:spPr>
        <p:txBody>
          <a:bodyPr/>
          <a:lstStyle/>
          <a:p>
            <a:r>
              <a:rPr lang="en-GB" dirty="0"/>
              <a:t>Azure Pipelines - Hosted pipelines image updates</a:t>
            </a:r>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April 8th 2019 – Sprint 150</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Box 8">
            <a:extLst>
              <a:ext uri="{FF2B5EF4-FFF2-40B4-BE49-F238E27FC236}">
                <a16:creationId xmlns:a16="http://schemas.microsoft.com/office/drawing/2014/main" id="{50028D36-B555-4615-9780-F8B32C3ED6C4}"/>
              </a:ext>
            </a:extLst>
          </p:cNvPr>
          <p:cNvSpPr txBox="1"/>
          <p:nvPr/>
        </p:nvSpPr>
        <p:spPr>
          <a:xfrm>
            <a:off x="491738" y="3259290"/>
            <a:ext cx="5416236" cy="937180"/>
          </a:xfrm>
          <a:prstGeom prst="rect">
            <a:avLst/>
          </a:prstGeom>
          <a:noFill/>
        </p:spPr>
        <p:txBody>
          <a:bodyPr wrap="square" rtlCol="0">
            <a:spAutoFit/>
          </a:bodyPr>
          <a:lstStyle/>
          <a:p>
            <a:r>
              <a:rPr lang="en-GB" sz="2745" dirty="0">
                <a:solidFill>
                  <a:srgbClr val="000000"/>
                </a:solidFill>
              </a:rPr>
              <a:t>Azure Pipelines - Improvements to ServiceNow integration</a:t>
            </a:r>
          </a:p>
        </p:txBody>
      </p:sp>
      <p:sp>
        <p:nvSpPr>
          <p:cNvPr id="2" name="TextBox 1">
            <a:extLst>
              <a:ext uri="{FF2B5EF4-FFF2-40B4-BE49-F238E27FC236}">
                <a16:creationId xmlns:a16="http://schemas.microsoft.com/office/drawing/2014/main" id="{98FBCD74-AD3E-4447-A0F8-674E6C279C15}"/>
              </a:ext>
            </a:extLst>
          </p:cNvPr>
          <p:cNvSpPr txBox="1"/>
          <p:nvPr/>
        </p:nvSpPr>
        <p:spPr>
          <a:xfrm>
            <a:off x="5670468" y="1306286"/>
            <a:ext cx="6198919" cy="2031325"/>
          </a:xfrm>
          <a:prstGeom prst="rect">
            <a:avLst/>
          </a:prstGeom>
          <a:noFill/>
        </p:spPr>
        <p:txBody>
          <a:bodyPr wrap="square" rtlCol="0">
            <a:spAutoFit/>
          </a:bodyPr>
          <a:lstStyle/>
          <a:p>
            <a:r>
              <a:rPr lang="en-GB" dirty="0"/>
              <a:t>We're excited to announce updates to the hosted macOS pool to OS X Mojave (10.4) which will also include support for </a:t>
            </a:r>
            <a:r>
              <a:rPr lang="en-GB" dirty="0" err="1"/>
              <a:t>Xcode</a:t>
            </a:r>
            <a:r>
              <a:rPr lang="en-GB" dirty="0"/>
              <a:t> 10.2. If your designer-based pipelines are using the Hosted macOS pool, your pipelines will automatically upgrade to Mojave. If you'd like to stay on OS X High Sierra (10.3), then change the pool your builds run on to Hosted macOS High Sierra.</a:t>
            </a:r>
            <a:endParaRPr lang="en-AU" dirty="0"/>
          </a:p>
        </p:txBody>
      </p:sp>
      <p:pic>
        <p:nvPicPr>
          <p:cNvPr id="11" name="Picture 10" descr="A screenshot of a cell phone&#10;&#10;Description automatically generated">
            <a:extLst>
              <a:ext uri="{FF2B5EF4-FFF2-40B4-BE49-F238E27FC236}">
                <a16:creationId xmlns:a16="http://schemas.microsoft.com/office/drawing/2014/main" id="{9604585C-44EE-4C69-A147-2E2162584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468" y="3429000"/>
            <a:ext cx="1655806" cy="2442390"/>
          </a:xfrm>
          <a:prstGeom prst="rect">
            <a:avLst/>
          </a:prstGeom>
        </p:spPr>
      </p:pic>
      <p:sp>
        <p:nvSpPr>
          <p:cNvPr id="14" name="Rectangle 13">
            <a:extLst>
              <a:ext uri="{FF2B5EF4-FFF2-40B4-BE49-F238E27FC236}">
                <a16:creationId xmlns:a16="http://schemas.microsoft.com/office/drawing/2014/main" id="{EB729922-F523-42B6-AA22-E7AD68123F9B}"/>
              </a:ext>
            </a:extLst>
          </p:cNvPr>
          <p:cNvSpPr/>
          <p:nvPr/>
        </p:nvSpPr>
        <p:spPr>
          <a:xfrm>
            <a:off x="5365787" y="6338572"/>
            <a:ext cx="3122971" cy="369332"/>
          </a:xfrm>
          <a:prstGeom prst="rect">
            <a:avLst/>
          </a:prstGeom>
        </p:spPr>
        <p:txBody>
          <a:bodyPr wrap="none">
            <a:spAutoFit/>
          </a:bodyPr>
          <a:lstStyle/>
          <a:p>
            <a:r>
              <a:rPr lang="en-AU" dirty="0">
                <a:hlinkClick r:id="rId4"/>
              </a:rPr>
              <a:t>https://www.brisazdevops.org/</a:t>
            </a:r>
            <a:endParaRPr lang="en-AU" dirty="0"/>
          </a:p>
        </p:txBody>
      </p:sp>
    </p:spTree>
    <p:extLst>
      <p:ext uri="{BB962C8B-B14F-4D97-AF65-F5344CB8AC3E}">
        <p14:creationId xmlns:p14="http://schemas.microsoft.com/office/powerpoint/2010/main" val="8187950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216632"/>
            <a:ext cx="4970911" cy="1140344"/>
          </a:xfrm>
        </p:spPr>
        <p:txBody>
          <a:bodyPr/>
          <a:lstStyle/>
          <a:p>
            <a:r>
              <a:rPr lang="en-GB" dirty="0"/>
              <a:t>Azure Pipelines - Support for Azure PowerShell Az module</a:t>
            </a:r>
          </a:p>
          <a:p>
            <a:endParaRPr lang="en-GB"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April 8th 2019 – Sprint 150</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Box 8">
            <a:extLst>
              <a:ext uri="{FF2B5EF4-FFF2-40B4-BE49-F238E27FC236}">
                <a16:creationId xmlns:a16="http://schemas.microsoft.com/office/drawing/2014/main" id="{50028D36-B555-4615-9780-F8B32C3ED6C4}"/>
              </a:ext>
            </a:extLst>
          </p:cNvPr>
          <p:cNvSpPr txBox="1"/>
          <p:nvPr/>
        </p:nvSpPr>
        <p:spPr>
          <a:xfrm>
            <a:off x="426424" y="3112851"/>
            <a:ext cx="5416236" cy="937180"/>
          </a:xfrm>
          <a:prstGeom prst="rect">
            <a:avLst/>
          </a:prstGeom>
          <a:noFill/>
        </p:spPr>
        <p:txBody>
          <a:bodyPr wrap="square" rtlCol="0">
            <a:spAutoFit/>
          </a:bodyPr>
          <a:lstStyle/>
          <a:p>
            <a:r>
              <a:rPr lang="en-GB" sz="2745" dirty="0">
                <a:solidFill>
                  <a:srgbClr val="000000"/>
                </a:solidFill>
              </a:rPr>
              <a:t>Azure Pipelines - Resource authorization improvements</a:t>
            </a:r>
          </a:p>
        </p:txBody>
      </p:sp>
      <p:pic>
        <p:nvPicPr>
          <p:cNvPr id="10" name="Picture 9" descr="A screenshot of a social media post&#10;&#10;Description automatically generated">
            <a:extLst>
              <a:ext uri="{FF2B5EF4-FFF2-40B4-BE49-F238E27FC236}">
                <a16:creationId xmlns:a16="http://schemas.microsoft.com/office/drawing/2014/main" id="{A600C2B3-5256-454E-8087-FB8E0B5F0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334" y="3112851"/>
            <a:ext cx="6794665" cy="3074610"/>
          </a:xfrm>
          <a:prstGeom prst="rect">
            <a:avLst/>
          </a:prstGeom>
        </p:spPr>
      </p:pic>
      <p:sp>
        <p:nvSpPr>
          <p:cNvPr id="12" name="Rectangle 11">
            <a:extLst>
              <a:ext uri="{FF2B5EF4-FFF2-40B4-BE49-F238E27FC236}">
                <a16:creationId xmlns:a16="http://schemas.microsoft.com/office/drawing/2014/main" id="{2ABEC4ED-DD92-4738-BEF0-743358C32026}"/>
              </a:ext>
            </a:extLst>
          </p:cNvPr>
          <p:cNvSpPr/>
          <p:nvPr/>
        </p:nvSpPr>
        <p:spPr>
          <a:xfrm>
            <a:off x="5365787" y="6338572"/>
            <a:ext cx="3122971" cy="369332"/>
          </a:xfrm>
          <a:prstGeom prst="rect">
            <a:avLst/>
          </a:prstGeom>
        </p:spPr>
        <p:txBody>
          <a:bodyPr wrap="none">
            <a:spAutoFit/>
          </a:bodyPr>
          <a:lstStyle/>
          <a:p>
            <a:r>
              <a:rPr lang="en-AU" dirty="0">
                <a:hlinkClick r:id="rId4"/>
              </a:rPr>
              <a:t>https://www.brisazdevops.org/</a:t>
            </a:r>
            <a:endParaRPr lang="en-AU" dirty="0"/>
          </a:p>
        </p:txBody>
      </p:sp>
    </p:spTree>
    <p:extLst>
      <p:ext uri="{BB962C8B-B14F-4D97-AF65-F5344CB8AC3E}">
        <p14:creationId xmlns:p14="http://schemas.microsoft.com/office/powerpoint/2010/main" val="3805153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216632"/>
            <a:ext cx="9780418" cy="416225"/>
          </a:xfrm>
        </p:spPr>
        <p:txBody>
          <a:bodyPr/>
          <a:lstStyle/>
          <a:p>
            <a:r>
              <a:rPr lang="en-GB" dirty="0"/>
              <a:t>Azure Pipelines - Simplified retention policies for build pipelines</a:t>
            </a:r>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April 8th 2019 – Sprint 150</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Box 8">
            <a:extLst>
              <a:ext uri="{FF2B5EF4-FFF2-40B4-BE49-F238E27FC236}">
                <a16:creationId xmlns:a16="http://schemas.microsoft.com/office/drawing/2014/main" id="{50028D36-B555-4615-9780-F8B32C3ED6C4}"/>
              </a:ext>
            </a:extLst>
          </p:cNvPr>
          <p:cNvSpPr txBox="1"/>
          <p:nvPr/>
        </p:nvSpPr>
        <p:spPr>
          <a:xfrm>
            <a:off x="426424" y="3112851"/>
            <a:ext cx="4840282" cy="937180"/>
          </a:xfrm>
          <a:prstGeom prst="rect">
            <a:avLst/>
          </a:prstGeom>
          <a:noFill/>
        </p:spPr>
        <p:txBody>
          <a:bodyPr wrap="square" rtlCol="0">
            <a:spAutoFit/>
          </a:bodyPr>
          <a:lstStyle/>
          <a:p>
            <a:r>
              <a:rPr lang="en-GB" sz="2745" dirty="0">
                <a:solidFill>
                  <a:srgbClr val="000000"/>
                </a:solidFill>
              </a:rPr>
              <a:t>Azure Pipelines - </a:t>
            </a:r>
            <a:r>
              <a:rPr lang="en-GB" sz="2745" dirty="0" err="1">
                <a:solidFill>
                  <a:srgbClr val="000000"/>
                </a:solidFill>
              </a:rPr>
              <a:t>Cobertura</a:t>
            </a:r>
            <a:r>
              <a:rPr lang="en-GB" sz="2745" dirty="0">
                <a:solidFill>
                  <a:srgbClr val="000000"/>
                </a:solidFill>
              </a:rPr>
              <a:t> code coverage report updates</a:t>
            </a:r>
          </a:p>
        </p:txBody>
      </p:sp>
      <p:sp>
        <p:nvSpPr>
          <p:cNvPr id="11" name="Text Placeholder 2">
            <a:extLst>
              <a:ext uri="{FF2B5EF4-FFF2-40B4-BE49-F238E27FC236}">
                <a16:creationId xmlns:a16="http://schemas.microsoft.com/office/drawing/2014/main" id="{59A52120-6408-4AF3-B70E-6C7F165100D1}"/>
              </a:ext>
            </a:extLst>
          </p:cNvPr>
          <p:cNvSpPr txBox="1">
            <a:spLocks/>
          </p:cNvSpPr>
          <p:nvPr/>
        </p:nvSpPr>
        <p:spPr>
          <a:xfrm>
            <a:off x="426424" y="1829276"/>
            <a:ext cx="9780418" cy="416225"/>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Pipeline </a:t>
            </a:r>
            <a:r>
              <a:rPr lang="en-GB" dirty="0" err="1"/>
              <a:t>artifacts</a:t>
            </a:r>
            <a:r>
              <a:rPr lang="en-GB" dirty="0"/>
              <a:t> fetched automatically in release</a:t>
            </a:r>
          </a:p>
        </p:txBody>
      </p:sp>
      <p:pic>
        <p:nvPicPr>
          <p:cNvPr id="6" name="Picture 5" descr="A screenshot of a cell phone&#10;&#10;Description automatically generated">
            <a:extLst>
              <a:ext uri="{FF2B5EF4-FFF2-40B4-BE49-F238E27FC236}">
                <a16:creationId xmlns:a16="http://schemas.microsoft.com/office/drawing/2014/main" id="{0FC4010E-BC83-4287-AC92-BAA24FAA5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9522" y="3119334"/>
            <a:ext cx="6456218" cy="3086365"/>
          </a:xfrm>
          <a:prstGeom prst="rect">
            <a:avLst/>
          </a:prstGeom>
        </p:spPr>
      </p:pic>
      <p:sp>
        <p:nvSpPr>
          <p:cNvPr id="12" name="Rectangle 11">
            <a:extLst>
              <a:ext uri="{FF2B5EF4-FFF2-40B4-BE49-F238E27FC236}">
                <a16:creationId xmlns:a16="http://schemas.microsoft.com/office/drawing/2014/main" id="{DF73E49D-C491-43DB-AD57-94EB539E5FE1}"/>
              </a:ext>
            </a:extLst>
          </p:cNvPr>
          <p:cNvSpPr/>
          <p:nvPr/>
        </p:nvSpPr>
        <p:spPr>
          <a:xfrm>
            <a:off x="5365787" y="6338572"/>
            <a:ext cx="3122971" cy="369332"/>
          </a:xfrm>
          <a:prstGeom prst="rect">
            <a:avLst/>
          </a:prstGeom>
        </p:spPr>
        <p:txBody>
          <a:bodyPr wrap="none">
            <a:spAutoFit/>
          </a:bodyPr>
          <a:lstStyle/>
          <a:p>
            <a:r>
              <a:rPr lang="en-AU" dirty="0">
                <a:hlinkClick r:id="rId4"/>
              </a:rPr>
              <a:t>https://www.brisazdevops.org/</a:t>
            </a:r>
            <a:endParaRPr lang="en-AU" dirty="0"/>
          </a:p>
        </p:txBody>
      </p:sp>
    </p:spTree>
    <p:extLst>
      <p:ext uri="{BB962C8B-B14F-4D97-AF65-F5344CB8AC3E}">
        <p14:creationId xmlns:p14="http://schemas.microsoft.com/office/powerpoint/2010/main" val="250660049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216632"/>
            <a:ext cx="5154979" cy="986241"/>
          </a:xfrm>
        </p:spPr>
        <p:txBody>
          <a:bodyPr/>
          <a:lstStyle/>
          <a:p>
            <a:r>
              <a:rPr lang="en-GB" dirty="0"/>
              <a:t>Reporting - Build failure and duration reports</a:t>
            </a:r>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April 8th 2019 – Sprint 150</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10" name="Picture 9" descr="A screenshot of a cell phone&#10;&#10;Description automatically generated">
            <a:extLst>
              <a:ext uri="{FF2B5EF4-FFF2-40B4-BE49-F238E27FC236}">
                <a16:creationId xmlns:a16="http://schemas.microsoft.com/office/drawing/2014/main" id="{B6A3143B-8381-469F-887C-96EEEB40A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9522" y="1216632"/>
            <a:ext cx="5183549" cy="2647907"/>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F3BAEE99-E1CD-49F0-8DB2-57738FAF9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9522" y="3935686"/>
            <a:ext cx="5183549" cy="2843098"/>
          </a:xfrm>
          <a:prstGeom prst="rect">
            <a:avLst/>
          </a:prstGeom>
        </p:spPr>
      </p:pic>
      <p:sp>
        <p:nvSpPr>
          <p:cNvPr id="15" name="Rectangle 14">
            <a:extLst>
              <a:ext uri="{FF2B5EF4-FFF2-40B4-BE49-F238E27FC236}">
                <a16:creationId xmlns:a16="http://schemas.microsoft.com/office/drawing/2014/main" id="{1DE2BFA0-FA1D-4BFD-BAD4-DF6F4BADE487}"/>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164069866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216632"/>
            <a:ext cx="5154979" cy="986241"/>
          </a:xfrm>
        </p:spPr>
        <p:txBody>
          <a:bodyPr/>
          <a:lstStyle/>
          <a:p>
            <a:r>
              <a:rPr lang="en-GB" dirty="0"/>
              <a:t>Reporting - General availability of Analytics: Burndown and Burnup</a:t>
            </a:r>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April 8th 2019 – Sprint 150</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 Placeholder 2">
            <a:extLst>
              <a:ext uri="{FF2B5EF4-FFF2-40B4-BE49-F238E27FC236}">
                <a16:creationId xmlns:a16="http://schemas.microsoft.com/office/drawing/2014/main" id="{74D3D3D5-7D71-42E1-B5A3-ACC03BBD703F}"/>
              </a:ext>
            </a:extLst>
          </p:cNvPr>
          <p:cNvSpPr txBox="1">
            <a:spLocks/>
          </p:cNvSpPr>
          <p:nvPr/>
        </p:nvSpPr>
        <p:spPr>
          <a:xfrm>
            <a:off x="426423" y="3758511"/>
            <a:ext cx="5154979" cy="986241"/>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Reporting - General availability of Analytics: Cycle time and Lead time</a:t>
            </a:r>
          </a:p>
        </p:txBody>
      </p:sp>
      <p:pic>
        <p:nvPicPr>
          <p:cNvPr id="9" name="Picture 8" descr="A close up of a map&#10;&#10;Description automatically generated">
            <a:extLst>
              <a:ext uri="{FF2B5EF4-FFF2-40B4-BE49-F238E27FC236}">
                <a16:creationId xmlns:a16="http://schemas.microsoft.com/office/drawing/2014/main" id="{E704F51B-9655-4AC3-B854-43EE33BE6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8165" y="1216632"/>
            <a:ext cx="6194256" cy="232221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3992C386-AEBA-4329-8C7A-D6D7A60926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8165" y="3758511"/>
            <a:ext cx="6194256" cy="2326006"/>
          </a:xfrm>
          <a:prstGeom prst="rect">
            <a:avLst/>
          </a:prstGeom>
        </p:spPr>
      </p:pic>
      <p:sp>
        <p:nvSpPr>
          <p:cNvPr id="15" name="Rectangle 14">
            <a:extLst>
              <a:ext uri="{FF2B5EF4-FFF2-40B4-BE49-F238E27FC236}">
                <a16:creationId xmlns:a16="http://schemas.microsoft.com/office/drawing/2014/main" id="{D1E8B898-78B7-4B62-BFB2-8AE25C11775B}"/>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377895699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216632"/>
            <a:ext cx="5154979" cy="986241"/>
          </a:xfrm>
        </p:spPr>
        <p:txBody>
          <a:bodyPr/>
          <a:lstStyle/>
          <a:p>
            <a:r>
              <a:rPr lang="en-GB" dirty="0"/>
              <a:t>Reporting - General availability of Analytics: Cumulative Flow</a:t>
            </a:r>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April 8th 2019 – Sprint 150</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 Placeholder 2">
            <a:extLst>
              <a:ext uri="{FF2B5EF4-FFF2-40B4-BE49-F238E27FC236}">
                <a16:creationId xmlns:a16="http://schemas.microsoft.com/office/drawing/2014/main" id="{74D3D3D5-7D71-42E1-B5A3-ACC03BBD703F}"/>
              </a:ext>
            </a:extLst>
          </p:cNvPr>
          <p:cNvSpPr txBox="1">
            <a:spLocks/>
          </p:cNvSpPr>
          <p:nvPr/>
        </p:nvSpPr>
        <p:spPr>
          <a:xfrm>
            <a:off x="426423" y="4102306"/>
            <a:ext cx="5154979" cy="986241"/>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Reporting - General availability of Analytics: Velocity</a:t>
            </a:r>
          </a:p>
        </p:txBody>
      </p:sp>
      <p:pic>
        <p:nvPicPr>
          <p:cNvPr id="5" name="Picture 4" descr="A close up of a map&#10;&#10;Description automatically generated">
            <a:extLst>
              <a:ext uri="{FF2B5EF4-FFF2-40B4-BE49-F238E27FC236}">
                <a16:creationId xmlns:a16="http://schemas.microsoft.com/office/drawing/2014/main" id="{3B2962C3-272D-4245-B171-DB7E521F6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716" y="1216661"/>
            <a:ext cx="3530781" cy="263538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F9A4ECE8-0137-485A-9A38-AD7DC862F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9716" y="4021288"/>
            <a:ext cx="3511730" cy="2641736"/>
          </a:xfrm>
          <a:prstGeom prst="rect">
            <a:avLst/>
          </a:prstGeom>
        </p:spPr>
      </p:pic>
      <p:sp>
        <p:nvSpPr>
          <p:cNvPr id="14" name="Rectangle 13">
            <a:extLst>
              <a:ext uri="{FF2B5EF4-FFF2-40B4-BE49-F238E27FC236}">
                <a16:creationId xmlns:a16="http://schemas.microsoft.com/office/drawing/2014/main" id="{EA30B14D-BD20-47D2-AF88-3D2AC4A672D8}"/>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41726342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216632"/>
            <a:ext cx="5154979" cy="986241"/>
          </a:xfrm>
        </p:spPr>
        <p:txBody>
          <a:bodyPr/>
          <a:lstStyle/>
          <a:p>
            <a:r>
              <a:rPr lang="en-GB" dirty="0"/>
              <a:t>Reporting - General availability of Analytics: Test Results Trend</a:t>
            </a:r>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April 8th 2019 – Sprint 150</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 Placeholder 2">
            <a:extLst>
              <a:ext uri="{FF2B5EF4-FFF2-40B4-BE49-F238E27FC236}">
                <a16:creationId xmlns:a16="http://schemas.microsoft.com/office/drawing/2014/main" id="{74D3D3D5-7D71-42E1-B5A3-ACC03BBD703F}"/>
              </a:ext>
            </a:extLst>
          </p:cNvPr>
          <p:cNvSpPr txBox="1">
            <a:spLocks/>
          </p:cNvSpPr>
          <p:nvPr/>
        </p:nvSpPr>
        <p:spPr>
          <a:xfrm>
            <a:off x="426423" y="4102306"/>
            <a:ext cx="5154979" cy="986241"/>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Reporting - General availability of Analytics: Top Failing Test Report</a:t>
            </a:r>
          </a:p>
        </p:txBody>
      </p:sp>
      <p:pic>
        <p:nvPicPr>
          <p:cNvPr id="6" name="Picture 5" descr="A close up of a map&#10;&#10;Description automatically generated">
            <a:extLst>
              <a:ext uri="{FF2B5EF4-FFF2-40B4-BE49-F238E27FC236}">
                <a16:creationId xmlns:a16="http://schemas.microsoft.com/office/drawing/2014/main" id="{4E0C16AD-5E37-4B63-8146-DDFC28301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9702" y="1216632"/>
            <a:ext cx="3492679" cy="2622685"/>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8CFEA194-EA48-4F5E-A371-154BF63753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9953" y="4014375"/>
            <a:ext cx="5078681" cy="2566616"/>
          </a:xfrm>
          <a:prstGeom prst="rect">
            <a:avLst/>
          </a:prstGeom>
        </p:spPr>
      </p:pic>
      <p:sp>
        <p:nvSpPr>
          <p:cNvPr id="13" name="Rectangle 12">
            <a:extLst>
              <a:ext uri="{FF2B5EF4-FFF2-40B4-BE49-F238E27FC236}">
                <a16:creationId xmlns:a16="http://schemas.microsoft.com/office/drawing/2014/main" id="{9F9D28FD-7CF6-4F98-94F3-3B00EECB7CDF}"/>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40611300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138175" cy="1393393"/>
          </a:xfrm>
        </p:spPr>
        <p:txBody>
          <a:bodyPr/>
          <a:lstStyle/>
          <a:p>
            <a:r>
              <a:rPr lang="en-GB" dirty="0"/>
              <a:t>Azure Pipelines - YAML files for a new pipeline are committed by your identity, not our bot</a:t>
            </a:r>
          </a:p>
          <a:p>
            <a:endParaRPr lang="en-AU" dirty="0"/>
          </a:p>
          <a:p>
            <a:r>
              <a:rPr lang="en-AU" dirty="0"/>
              <a:t>Azure Pipelines - C</a:t>
            </a:r>
            <a:r>
              <a:rPr lang="en-GB" dirty="0" err="1"/>
              <a:t>reate</a:t>
            </a:r>
            <a:r>
              <a:rPr lang="en-GB" dirty="0"/>
              <a:t> pipelines from an existing YAML file in any branch or path</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February 4 2019 – Sprint 147</a:t>
            </a:r>
            <a:endParaRPr lang="en-AU" dirty="0"/>
          </a:p>
        </p:txBody>
      </p:sp>
      <p:pic>
        <p:nvPicPr>
          <p:cNvPr id="12" name="Picture 11">
            <a:extLst>
              <a:ext uri="{FF2B5EF4-FFF2-40B4-BE49-F238E27FC236}">
                <a16:creationId xmlns:a16="http://schemas.microsoft.com/office/drawing/2014/main" id="{7A4C9877-B75E-4467-85DA-AEE678878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13" name="Rectangle 12">
            <a:extLst>
              <a:ext uri="{FF2B5EF4-FFF2-40B4-BE49-F238E27FC236}">
                <a16:creationId xmlns:a16="http://schemas.microsoft.com/office/drawing/2014/main" id="{68C9A2E3-54FE-4E91-AE74-8BC9F97F45EA}"/>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8" name="Online Image Placeholder 7" descr="A screenshot of a cell phone&#10;&#10;Description automatically generated">
            <a:extLst>
              <a:ext uri="{FF2B5EF4-FFF2-40B4-BE49-F238E27FC236}">
                <a16:creationId xmlns:a16="http://schemas.microsoft.com/office/drawing/2014/main" id="{42A45BEA-26F8-45FD-A692-C4FB4C352A58}"/>
              </a:ext>
            </a:extLst>
          </p:cNvPr>
          <p:cNvPicPr>
            <a:picLocks noGrp="1" noChangeAspect="1"/>
          </p:cNvPicPr>
          <p:nvPr>
            <p:ph type="clipArt" sz="quarter" idx="11"/>
          </p:nvPr>
        </p:nvPicPr>
        <p:blipFill>
          <a:blip r:embed="rId3">
            <a:extLst>
              <a:ext uri="{28A0092B-C50C-407E-A947-70E740481C1C}">
                <a14:useLocalDpi xmlns:a14="http://schemas.microsoft.com/office/drawing/2010/main" val="0"/>
              </a:ext>
            </a:extLst>
          </a:blip>
          <a:stretch>
            <a:fillRect/>
          </a:stretch>
        </p:blipFill>
        <p:spPr>
          <a:xfrm>
            <a:off x="6094443" y="3248495"/>
            <a:ext cx="5780088" cy="2865757"/>
          </a:xfrm>
        </p:spPr>
      </p:pic>
      <p:sp>
        <p:nvSpPr>
          <p:cNvPr id="7" name="Rectangle 6">
            <a:extLst>
              <a:ext uri="{FF2B5EF4-FFF2-40B4-BE49-F238E27FC236}">
                <a16:creationId xmlns:a16="http://schemas.microsoft.com/office/drawing/2014/main" id="{70DA2111-2E0E-4856-AA7F-C7D8BC8CFCCF}"/>
              </a:ext>
            </a:extLst>
          </p:cNvPr>
          <p:cNvSpPr/>
          <p:nvPr/>
        </p:nvSpPr>
        <p:spPr>
          <a:xfrm>
            <a:off x="5365787" y="6338572"/>
            <a:ext cx="3122971" cy="369332"/>
          </a:xfrm>
          <a:prstGeom prst="rect">
            <a:avLst/>
          </a:prstGeom>
        </p:spPr>
        <p:txBody>
          <a:bodyPr wrap="none">
            <a:spAutoFit/>
          </a:bodyPr>
          <a:lstStyle/>
          <a:p>
            <a:r>
              <a:rPr lang="en-AU" dirty="0">
                <a:hlinkClick r:id="rId4"/>
              </a:rPr>
              <a:t>https://www.brisazdevops.org/</a:t>
            </a:r>
            <a:endParaRPr lang="en-AU" dirty="0"/>
          </a:p>
        </p:txBody>
      </p:sp>
    </p:spTree>
    <p:extLst>
      <p:ext uri="{BB962C8B-B14F-4D97-AF65-F5344CB8AC3E}">
        <p14:creationId xmlns:p14="http://schemas.microsoft.com/office/powerpoint/2010/main" val="7949795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216632"/>
            <a:ext cx="5154979" cy="986241"/>
          </a:xfrm>
        </p:spPr>
        <p:txBody>
          <a:bodyPr/>
          <a:lstStyle/>
          <a:p>
            <a:r>
              <a:rPr lang="en-GB" dirty="0"/>
              <a:t>Wiki - Notifications on wiki pages</a:t>
            </a:r>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April 8th 2019 – Sprint 150</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 Placeholder 2">
            <a:extLst>
              <a:ext uri="{FF2B5EF4-FFF2-40B4-BE49-F238E27FC236}">
                <a16:creationId xmlns:a16="http://schemas.microsoft.com/office/drawing/2014/main" id="{74D3D3D5-7D71-42E1-B5A3-ACC03BBD703F}"/>
              </a:ext>
            </a:extLst>
          </p:cNvPr>
          <p:cNvSpPr txBox="1">
            <a:spLocks/>
          </p:cNvSpPr>
          <p:nvPr/>
        </p:nvSpPr>
        <p:spPr>
          <a:xfrm>
            <a:off x="426423" y="4102306"/>
            <a:ext cx="5154979" cy="986241"/>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Administration - Manage billing for your organization from Azure DevOps</a:t>
            </a:r>
          </a:p>
        </p:txBody>
      </p:sp>
      <p:pic>
        <p:nvPicPr>
          <p:cNvPr id="5" name="Picture 4" descr="A screenshot of a social media post&#10;&#10;Description automatically generated">
            <a:extLst>
              <a:ext uri="{FF2B5EF4-FFF2-40B4-BE49-F238E27FC236}">
                <a16:creationId xmlns:a16="http://schemas.microsoft.com/office/drawing/2014/main" id="{7C0B74B0-C9EC-4355-AA84-D881D1010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8270" y="1216632"/>
            <a:ext cx="6753769" cy="2614721"/>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BEF1F2F1-D646-4C87-B7AF-1077C23088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587" y="4102306"/>
            <a:ext cx="6540037" cy="1708104"/>
          </a:xfrm>
          <a:prstGeom prst="rect">
            <a:avLst/>
          </a:prstGeom>
        </p:spPr>
      </p:pic>
      <p:sp>
        <p:nvSpPr>
          <p:cNvPr id="14" name="Rectangle 13">
            <a:extLst>
              <a:ext uri="{FF2B5EF4-FFF2-40B4-BE49-F238E27FC236}">
                <a16:creationId xmlns:a16="http://schemas.microsoft.com/office/drawing/2014/main" id="{C96ACCEE-B120-4428-9FED-6FB7CC2FBDBC}"/>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5182867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216632"/>
            <a:ext cx="5154979" cy="986241"/>
          </a:xfrm>
        </p:spPr>
        <p:txBody>
          <a:bodyPr/>
          <a:lstStyle/>
          <a:p>
            <a:r>
              <a:rPr lang="en-GB" dirty="0"/>
              <a:t>Azure Boards - Add Azure Boards from the GitHub Marketplace</a:t>
            </a:r>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April 30th 2019 – Sprint 151</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 Placeholder 2">
            <a:extLst>
              <a:ext uri="{FF2B5EF4-FFF2-40B4-BE49-F238E27FC236}">
                <a16:creationId xmlns:a16="http://schemas.microsoft.com/office/drawing/2014/main" id="{74D3D3D5-7D71-42E1-B5A3-ACC03BBD703F}"/>
              </a:ext>
            </a:extLst>
          </p:cNvPr>
          <p:cNvSpPr txBox="1">
            <a:spLocks/>
          </p:cNvSpPr>
          <p:nvPr/>
        </p:nvSpPr>
        <p:spPr>
          <a:xfrm>
            <a:off x="426423" y="4102306"/>
            <a:ext cx="5154979" cy="986241"/>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Boards - Accept and execute on issues in GitHub while planning in Azure Boards</a:t>
            </a:r>
          </a:p>
        </p:txBody>
      </p:sp>
      <p:pic>
        <p:nvPicPr>
          <p:cNvPr id="32770" name="Picture 2" descr="Badge">
            <a:extLst>
              <a:ext uri="{FF2B5EF4-FFF2-40B4-BE49-F238E27FC236}">
                <a16:creationId xmlns:a16="http://schemas.microsoft.com/office/drawing/2014/main" id="{E7D1E2BB-75BF-44E3-9B79-9FB068638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8587" y="1216632"/>
            <a:ext cx="6220750" cy="2673124"/>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Badge">
            <a:extLst>
              <a:ext uri="{FF2B5EF4-FFF2-40B4-BE49-F238E27FC236}">
                <a16:creationId xmlns:a16="http://schemas.microsoft.com/office/drawing/2014/main" id="{18B3136A-0B1C-44B4-A5E4-FCBBB3971C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8587" y="4102306"/>
            <a:ext cx="5921767" cy="268155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1571AA64-1350-4F2E-A47E-F7F05602C8C1}"/>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180409195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216632"/>
            <a:ext cx="5154979" cy="986241"/>
          </a:xfrm>
        </p:spPr>
        <p:txBody>
          <a:bodyPr/>
          <a:lstStyle/>
          <a:p>
            <a:r>
              <a:rPr lang="en-GB" dirty="0"/>
              <a:t>Azure Boards - </a:t>
            </a:r>
            <a:r>
              <a:rPr lang="en-GB" dirty="0" err="1"/>
              <a:t>Taskboard</a:t>
            </a:r>
            <a:r>
              <a:rPr lang="en-GB" dirty="0"/>
              <a:t> people switcher</a:t>
            </a:r>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April 30th 2019 – Sprint 151</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 Placeholder 2">
            <a:extLst>
              <a:ext uri="{FF2B5EF4-FFF2-40B4-BE49-F238E27FC236}">
                <a16:creationId xmlns:a16="http://schemas.microsoft.com/office/drawing/2014/main" id="{74D3D3D5-7D71-42E1-B5A3-ACC03BBD703F}"/>
              </a:ext>
            </a:extLst>
          </p:cNvPr>
          <p:cNvSpPr txBox="1">
            <a:spLocks/>
          </p:cNvSpPr>
          <p:nvPr/>
        </p:nvSpPr>
        <p:spPr>
          <a:xfrm>
            <a:off x="426423" y="4102306"/>
            <a:ext cx="5154979" cy="986241"/>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a:t>
            </a:r>
            <a:r>
              <a:rPr lang="nn-NO" dirty="0"/>
              <a:t>Azure Pipelines app for Microsoft Teams</a:t>
            </a:r>
            <a:endParaRPr lang="en-GB" dirty="0"/>
          </a:p>
        </p:txBody>
      </p:sp>
      <p:pic>
        <p:nvPicPr>
          <p:cNvPr id="33794" name="Picture 2" descr="Badge">
            <a:extLst>
              <a:ext uri="{FF2B5EF4-FFF2-40B4-BE49-F238E27FC236}">
                <a16:creationId xmlns:a16="http://schemas.microsoft.com/office/drawing/2014/main" id="{7DD69B0C-2DEF-4622-BBDD-1BA3DE644DD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68587" y="1247553"/>
            <a:ext cx="4444827" cy="2569126"/>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Badge">
            <a:extLst>
              <a:ext uri="{FF2B5EF4-FFF2-40B4-BE49-F238E27FC236}">
                <a16:creationId xmlns:a16="http://schemas.microsoft.com/office/drawing/2014/main" id="{2A01EFFD-B164-4D87-BECA-AA5256E52D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8587" y="4102306"/>
            <a:ext cx="3468956" cy="270217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8D618EF-FEBF-4D87-AE9B-5DEAEBF6DC1F}"/>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52038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216632"/>
            <a:ext cx="5154979" cy="986241"/>
          </a:xfrm>
        </p:spPr>
        <p:txBody>
          <a:bodyPr/>
          <a:lstStyle/>
          <a:p>
            <a:r>
              <a:rPr lang="en-GB" dirty="0"/>
              <a:t>Azure Repos - Repository creation extension point</a:t>
            </a:r>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April 30th 2019 – Sprint 151</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 Placeholder 2">
            <a:extLst>
              <a:ext uri="{FF2B5EF4-FFF2-40B4-BE49-F238E27FC236}">
                <a16:creationId xmlns:a16="http://schemas.microsoft.com/office/drawing/2014/main" id="{74D3D3D5-7D71-42E1-B5A3-ACC03BBD703F}"/>
              </a:ext>
            </a:extLst>
          </p:cNvPr>
          <p:cNvSpPr txBox="1">
            <a:spLocks/>
          </p:cNvSpPr>
          <p:nvPr/>
        </p:nvSpPr>
        <p:spPr>
          <a:xfrm>
            <a:off x="426423" y="4102306"/>
            <a:ext cx="5154979" cy="986241"/>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a:t>
            </a:r>
            <a:r>
              <a:rPr lang="en-AU" dirty="0"/>
              <a:t>Repos - Improved encoding support</a:t>
            </a:r>
          </a:p>
        </p:txBody>
      </p:sp>
      <p:pic>
        <p:nvPicPr>
          <p:cNvPr id="34818" name="Picture 2" descr="Badge">
            <a:extLst>
              <a:ext uri="{FF2B5EF4-FFF2-40B4-BE49-F238E27FC236}">
                <a16:creationId xmlns:a16="http://schemas.microsoft.com/office/drawing/2014/main" id="{85B13FAC-2EBD-4DD0-B4B7-F0E0F5EE7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8587" y="1271599"/>
            <a:ext cx="5292436" cy="237196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Badge">
            <a:extLst>
              <a:ext uri="{FF2B5EF4-FFF2-40B4-BE49-F238E27FC236}">
                <a16:creationId xmlns:a16="http://schemas.microsoft.com/office/drawing/2014/main" id="{F17F6055-8DAF-465B-9D3B-745DB861C4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6398" y="4102306"/>
            <a:ext cx="6029325" cy="151447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EF61DB0-2B86-464E-B051-4F030B02D4C7}"/>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370706168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C8CEF2-B403-444E-8543-5C0846579397}"/>
              </a:ext>
            </a:extLst>
          </p:cNvPr>
          <p:cNvSpPr>
            <a:spLocks noGrp="1"/>
          </p:cNvSpPr>
          <p:nvPr>
            <p:ph type="body" sz="quarter" idx="10"/>
          </p:nvPr>
        </p:nvSpPr>
        <p:spPr>
          <a:xfrm>
            <a:off x="426424" y="1144854"/>
            <a:ext cx="5138175" cy="3813094"/>
          </a:xfrm>
        </p:spPr>
        <p:txBody>
          <a:bodyPr/>
          <a:lstStyle/>
          <a:p>
            <a:r>
              <a:rPr lang="en-AU" dirty="0">
                <a:hlinkClick r:id="rId2"/>
              </a:rPr>
              <a:t>February 4</a:t>
            </a:r>
            <a:r>
              <a:rPr lang="en-AU" baseline="30000" dirty="0">
                <a:hlinkClick r:id="rId2"/>
              </a:rPr>
              <a:t>th</a:t>
            </a:r>
            <a:r>
              <a:rPr lang="en-AU" dirty="0">
                <a:hlinkClick r:id="rId2"/>
              </a:rPr>
              <a:t> 2019</a:t>
            </a:r>
            <a:endParaRPr lang="en-AU" dirty="0">
              <a:hlinkClick r:id="rId3"/>
            </a:endParaRPr>
          </a:p>
          <a:p>
            <a:r>
              <a:rPr lang="en-AU" dirty="0">
                <a:hlinkClick r:id="rId3"/>
              </a:rPr>
              <a:t>February 25th 2019</a:t>
            </a:r>
            <a:endParaRPr lang="en-AU" dirty="0"/>
          </a:p>
          <a:p>
            <a:r>
              <a:rPr lang="en-AU" dirty="0">
                <a:hlinkClick r:id="rId4"/>
              </a:rPr>
              <a:t>March 19th 2019</a:t>
            </a:r>
            <a:endParaRPr lang="en-AU" dirty="0"/>
          </a:p>
          <a:p>
            <a:r>
              <a:rPr lang="en-AU" dirty="0">
                <a:hlinkClick r:id="rId5"/>
              </a:rPr>
              <a:t>April 8th 2019</a:t>
            </a:r>
            <a:endParaRPr lang="en-AU" dirty="0"/>
          </a:p>
          <a:p>
            <a:r>
              <a:rPr lang="en-AU" dirty="0">
                <a:hlinkClick r:id="rId6"/>
              </a:rPr>
              <a:t>April 30</a:t>
            </a:r>
            <a:r>
              <a:rPr lang="en-AU" baseline="30000" dirty="0">
                <a:hlinkClick r:id="rId6"/>
              </a:rPr>
              <a:t>th</a:t>
            </a:r>
            <a:r>
              <a:rPr lang="en-AU" dirty="0">
                <a:hlinkClick r:id="rId6"/>
              </a:rPr>
              <a:t> 2019</a:t>
            </a:r>
            <a:endParaRPr lang="en-AU" dirty="0"/>
          </a:p>
        </p:txBody>
      </p:sp>
      <p:sp>
        <p:nvSpPr>
          <p:cNvPr id="4" name="Title 3">
            <a:extLst>
              <a:ext uri="{FF2B5EF4-FFF2-40B4-BE49-F238E27FC236}">
                <a16:creationId xmlns:a16="http://schemas.microsoft.com/office/drawing/2014/main" id="{197A6EB4-2AD2-4EE3-856F-35AA283D691E}"/>
              </a:ext>
            </a:extLst>
          </p:cNvPr>
          <p:cNvSpPr>
            <a:spLocks noGrp="1"/>
          </p:cNvSpPr>
          <p:nvPr>
            <p:ph type="title"/>
          </p:nvPr>
        </p:nvSpPr>
        <p:spPr/>
        <p:txBody>
          <a:bodyPr/>
          <a:lstStyle/>
          <a:p>
            <a:r>
              <a:rPr lang="en-US" dirty="0"/>
              <a:t>Links</a:t>
            </a:r>
            <a:endParaRPr lang="en-AU" dirty="0"/>
          </a:p>
        </p:txBody>
      </p:sp>
      <p:pic>
        <p:nvPicPr>
          <p:cNvPr id="5" name="Online Image Placeholder 4" descr="A screenshot of a social media post&#10;&#10;Description automatically generated">
            <a:extLst>
              <a:ext uri="{FF2B5EF4-FFF2-40B4-BE49-F238E27FC236}">
                <a16:creationId xmlns:a16="http://schemas.microsoft.com/office/drawing/2014/main" id="{1C028DE9-705F-4A7D-92C5-8C1AA385EE77}"/>
              </a:ext>
            </a:extLst>
          </p:cNvPr>
          <p:cNvPicPr>
            <a:picLocks noGrp="1" noChangeAspect="1"/>
          </p:cNvPicPr>
          <p:nvPr>
            <p:ph type="clipArt" sz="quarter" idx="11"/>
          </p:nvPr>
        </p:nvPicPr>
        <p:blipFill>
          <a:blip r:embed="rId7">
            <a:extLst>
              <a:ext uri="{28A0092B-C50C-407E-A947-70E740481C1C}">
                <a14:useLocalDpi xmlns:a14="http://schemas.microsoft.com/office/drawing/2010/main" val="0"/>
              </a:ext>
            </a:extLst>
          </a:blip>
          <a:stretch>
            <a:fillRect/>
          </a:stretch>
        </p:blipFill>
        <p:spPr>
          <a:xfrm>
            <a:off x="5982375" y="1479185"/>
            <a:ext cx="5780088" cy="3203978"/>
          </a:xfrm>
          <a:prstGeom prst="rect">
            <a:avLst/>
          </a:prstGeom>
        </p:spPr>
      </p:pic>
      <p:pic>
        <p:nvPicPr>
          <p:cNvPr id="7" name="Picture 6">
            <a:extLst>
              <a:ext uri="{FF2B5EF4-FFF2-40B4-BE49-F238E27FC236}">
                <a16:creationId xmlns:a16="http://schemas.microsoft.com/office/drawing/2014/main" id="{9CA31244-8EAB-4CF5-B0EF-DCE103AAFE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2FEEDC2C-15D2-4A4F-9E52-9C8466400E28}"/>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Rectangle 8">
            <a:extLst>
              <a:ext uri="{FF2B5EF4-FFF2-40B4-BE49-F238E27FC236}">
                <a16:creationId xmlns:a16="http://schemas.microsoft.com/office/drawing/2014/main" id="{2D9B9B03-1A22-4088-B4ED-B93CF4B95DAE}"/>
              </a:ext>
            </a:extLst>
          </p:cNvPr>
          <p:cNvSpPr/>
          <p:nvPr/>
        </p:nvSpPr>
        <p:spPr>
          <a:xfrm>
            <a:off x="5365787" y="6338572"/>
            <a:ext cx="3122971" cy="369332"/>
          </a:xfrm>
          <a:prstGeom prst="rect">
            <a:avLst/>
          </a:prstGeom>
        </p:spPr>
        <p:txBody>
          <a:bodyPr wrap="none">
            <a:spAutoFit/>
          </a:bodyPr>
          <a:lstStyle/>
          <a:p>
            <a:r>
              <a:rPr lang="en-AU" dirty="0">
                <a:hlinkClick r:id="rId9"/>
              </a:rPr>
              <a:t>https://www.brisazdevops.org/</a:t>
            </a:r>
            <a:endParaRPr lang="en-AU" dirty="0"/>
          </a:p>
        </p:txBody>
      </p:sp>
    </p:spTree>
    <p:extLst>
      <p:ext uri="{BB962C8B-B14F-4D97-AF65-F5344CB8AC3E}">
        <p14:creationId xmlns:p14="http://schemas.microsoft.com/office/powerpoint/2010/main" val="65223973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C8CEF2-B403-444E-8543-5C0846579397}"/>
              </a:ext>
            </a:extLst>
          </p:cNvPr>
          <p:cNvSpPr>
            <a:spLocks noGrp="1"/>
          </p:cNvSpPr>
          <p:nvPr>
            <p:ph type="body" sz="quarter" idx="10"/>
          </p:nvPr>
        </p:nvSpPr>
        <p:spPr>
          <a:xfrm>
            <a:off x="426424" y="1144854"/>
            <a:ext cx="5138175" cy="3813094"/>
          </a:xfrm>
        </p:spPr>
        <p:txBody>
          <a:bodyPr/>
          <a:lstStyle/>
          <a:p>
            <a:r>
              <a:rPr lang="en-AU" dirty="0">
                <a:hlinkClick r:id="rId3"/>
              </a:rPr>
              <a:t>Visual Studio 2019</a:t>
            </a:r>
            <a:endParaRPr lang="en-AU" dirty="0">
              <a:hlinkClick r:id="rId4"/>
            </a:endParaRPr>
          </a:p>
          <a:p>
            <a:r>
              <a:rPr lang="en-AU" dirty="0">
                <a:hlinkClick r:id="rId4"/>
              </a:rPr>
              <a:t>Live Share</a:t>
            </a:r>
            <a:endParaRPr lang="en-AU" dirty="0"/>
          </a:p>
          <a:p>
            <a:r>
              <a:rPr lang="en-AU" dirty="0">
                <a:hlinkClick r:id="rId5"/>
              </a:rPr>
              <a:t>WSL 2</a:t>
            </a:r>
            <a:endParaRPr lang="en-AU" dirty="0"/>
          </a:p>
          <a:p>
            <a:r>
              <a:rPr lang="en-GB" dirty="0">
                <a:hlinkClick r:id="rId6"/>
              </a:rPr>
              <a:t>Shipping a Linux Kernel with </a:t>
            </a:r>
            <a:r>
              <a:rPr lang="en-GB" dirty="0" err="1">
                <a:hlinkClick r:id="rId6"/>
              </a:rPr>
              <a:t>WIndows</a:t>
            </a:r>
            <a:endParaRPr lang="en-AU" dirty="0"/>
          </a:p>
          <a:p>
            <a:r>
              <a:rPr lang="en-AU" dirty="0">
                <a:hlinkClick r:id="rId7"/>
              </a:rPr>
              <a:t>edge Insiders (</a:t>
            </a:r>
            <a:r>
              <a:rPr lang="en-AU" dirty="0" err="1">
                <a:hlinkClick r:id="rId7"/>
              </a:rPr>
              <a:t>credge</a:t>
            </a:r>
            <a:r>
              <a:rPr lang="en-AU" dirty="0">
                <a:hlinkClick r:id="rId7"/>
              </a:rPr>
              <a:t>)</a:t>
            </a:r>
            <a:endParaRPr lang="en-AU" dirty="0"/>
          </a:p>
          <a:p>
            <a:r>
              <a:rPr lang="en-AU" dirty="0">
                <a:hlinkClick r:id="rId8"/>
              </a:rPr>
              <a:t>Global DevOps Bootcamp</a:t>
            </a:r>
            <a:endParaRPr lang="en-AU" dirty="0"/>
          </a:p>
          <a:p>
            <a:r>
              <a:rPr lang="en-AU" dirty="0">
                <a:hlinkClick r:id="rId9"/>
              </a:rPr>
              <a:t>Register for #GDBC</a:t>
            </a:r>
            <a:endParaRPr lang="en-AU" dirty="0"/>
          </a:p>
          <a:p>
            <a:endParaRPr lang="en-AU" dirty="0"/>
          </a:p>
        </p:txBody>
      </p:sp>
      <p:sp>
        <p:nvSpPr>
          <p:cNvPr id="4" name="Title 3">
            <a:extLst>
              <a:ext uri="{FF2B5EF4-FFF2-40B4-BE49-F238E27FC236}">
                <a16:creationId xmlns:a16="http://schemas.microsoft.com/office/drawing/2014/main" id="{197A6EB4-2AD2-4EE3-856F-35AA283D691E}"/>
              </a:ext>
            </a:extLst>
          </p:cNvPr>
          <p:cNvSpPr>
            <a:spLocks noGrp="1"/>
          </p:cNvSpPr>
          <p:nvPr>
            <p:ph type="title"/>
          </p:nvPr>
        </p:nvSpPr>
        <p:spPr/>
        <p:txBody>
          <a:bodyPr/>
          <a:lstStyle/>
          <a:p>
            <a:r>
              <a:rPr lang="en-US" dirty="0"/>
              <a:t>Links</a:t>
            </a:r>
            <a:endParaRPr lang="en-AU" dirty="0"/>
          </a:p>
        </p:txBody>
      </p:sp>
      <p:pic>
        <p:nvPicPr>
          <p:cNvPr id="7" name="Picture 6">
            <a:extLst>
              <a:ext uri="{FF2B5EF4-FFF2-40B4-BE49-F238E27FC236}">
                <a16:creationId xmlns:a16="http://schemas.microsoft.com/office/drawing/2014/main" id="{9CA31244-8EAB-4CF5-B0EF-DCE103AAFE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2FEEDC2C-15D2-4A4F-9E52-9C8466400E28}"/>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9" name="Online Image Placeholder 8">
            <a:extLst>
              <a:ext uri="{FF2B5EF4-FFF2-40B4-BE49-F238E27FC236}">
                <a16:creationId xmlns:a16="http://schemas.microsoft.com/office/drawing/2014/main" id="{10D1E756-11A7-407A-9900-77038E980201}"/>
              </a:ext>
            </a:extLst>
          </p:cNvPr>
          <p:cNvPicPr>
            <a:picLocks noGrp="1" noChangeAspect="1"/>
          </p:cNvPicPr>
          <p:nvPr>
            <p:ph type="clipArt" sz="quarter" idx="11"/>
          </p:nvPr>
        </p:nvPicPr>
        <p:blipFill>
          <a:blip r:embed="rId11"/>
          <a:stretch>
            <a:fillRect/>
          </a:stretch>
        </p:blipFill>
        <p:spPr>
          <a:xfrm>
            <a:off x="5981700" y="1780352"/>
            <a:ext cx="5780088" cy="2554347"/>
          </a:xfrm>
          <a:prstGeom prst="rect">
            <a:avLst/>
          </a:prstGeom>
        </p:spPr>
      </p:pic>
      <p:sp>
        <p:nvSpPr>
          <p:cNvPr id="10" name="Rectangle 9">
            <a:extLst>
              <a:ext uri="{FF2B5EF4-FFF2-40B4-BE49-F238E27FC236}">
                <a16:creationId xmlns:a16="http://schemas.microsoft.com/office/drawing/2014/main" id="{3781F690-1D79-4099-AA9E-8D3E296D0913}"/>
              </a:ext>
            </a:extLst>
          </p:cNvPr>
          <p:cNvSpPr/>
          <p:nvPr/>
        </p:nvSpPr>
        <p:spPr>
          <a:xfrm>
            <a:off x="5365787" y="6338572"/>
            <a:ext cx="3122971" cy="369332"/>
          </a:xfrm>
          <a:prstGeom prst="rect">
            <a:avLst/>
          </a:prstGeom>
        </p:spPr>
        <p:txBody>
          <a:bodyPr wrap="none">
            <a:spAutoFit/>
          </a:bodyPr>
          <a:lstStyle/>
          <a:p>
            <a:r>
              <a:rPr lang="en-AU" dirty="0">
                <a:hlinkClick r:id="rId12"/>
              </a:rPr>
              <a:t>https://www.brisazdevops.org/</a:t>
            </a:r>
            <a:endParaRPr lang="en-AU" dirty="0"/>
          </a:p>
        </p:txBody>
      </p:sp>
    </p:spTree>
    <p:extLst>
      <p:ext uri="{BB962C8B-B14F-4D97-AF65-F5344CB8AC3E}">
        <p14:creationId xmlns:p14="http://schemas.microsoft.com/office/powerpoint/2010/main" val="13154954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138175" cy="1330331"/>
          </a:xfrm>
        </p:spPr>
        <p:txBody>
          <a:bodyPr/>
          <a:lstStyle/>
          <a:p>
            <a:r>
              <a:rPr lang="en-GB" dirty="0"/>
              <a:t>Azure Pipelines - Run pipelines using GitHub pull request comments</a:t>
            </a:r>
          </a:p>
          <a:p>
            <a:endParaRPr lang="en-AU" dirty="0"/>
          </a:p>
          <a:p>
            <a:r>
              <a:rPr lang="en-AU" dirty="0"/>
              <a:t>Azure Pipelines - </a:t>
            </a:r>
            <a:r>
              <a:rPr lang="en-GB" dirty="0"/>
              <a:t>Limit pull request validation builds to authorized team members</a:t>
            </a:r>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February 4 2019 – Sprint 147</a:t>
            </a:r>
            <a:endParaRPr lang="en-AU" dirty="0"/>
          </a:p>
        </p:txBody>
      </p:sp>
      <p:pic>
        <p:nvPicPr>
          <p:cNvPr id="10" name="Picture 9">
            <a:extLst>
              <a:ext uri="{FF2B5EF4-FFF2-40B4-BE49-F238E27FC236}">
                <a16:creationId xmlns:a16="http://schemas.microsoft.com/office/drawing/2014/main" id="{5EE9729A-A89D-41ED-BECA-9AE538DB5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12" name="Rectangle 11">
            <a:extLst>
              <a:ext uri="{FF2B5EF4-FFF2-40B4-BE49-F238E27FC236}">
                <a16:creationId xmlns:a16="http://schemas.microsoft.com/office/drawing/2014/main" id="{755BB8B1-82C3-4929-AD1F-ED4886AB0965}"/>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DDAD4173-B127-4B7C-BDDB-4E465FCFB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973" y="1050261"/>
            <a:ext cx="6767357" cy="1982533"/>
          </a:xfrm>
          <a:prstGeom prst="rect">
            <a:avLst/>
          </a:prstGeom>
        </p:spPr>
      </p:pic>
      <p:pic>
        <p:nvPicPr>
          <p:cNvPr id="7" name="Picture 6">
            <a:extLst>
              <a:ext uri="{FF2B5EF4-FFF2-40B4-BE49-F238E27FC236}">
                <a16:creationId xmlns:a16="http://schemas.microsoft.com/office/drawing/2014/main" id="{298E2AC6-86AD-48C4-A7E7-1F61EA4BD1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331" y="3429000"/>
            <a:ext cx="4045158" cy="901746"/>
          </a:xfrm>
          <a:prstGeom prst="rect">
            <a:avLst/>
          </a:prstGeom>
        </p:spPr>
      </p:pic>
      <p:sp>
        <p:nvSpPr>
          <p:cNvPr id="8" name="Rectangle 7">
            <a:extLst>
              <a:ext uri="{FF2B5EF4-FFF2-40B4-BE49-F238E27FC236}">
                <a16:creationId xmlns:a16="http://schemas.microsoft.com/office/drawing/2014/main" id="{5E0613F9-6080-4851-A815-3734DC614038}"/>
              </a:ext>
            </a:extLst>
          </p:cNvPr>
          <p:cNvSpPr/>
          <p:nvPr/>
        </p:nvSpPr>
        <p:spPr>
          <a:xfrm>
            <a:off x="5365787" y="6338572"/>
            <a:ext cx="3122971" cy="369332"/>
          </a:xfrm>
          <a:prstGeom prst="rect">
            <a:avLst/>
          </a:prstGeom>
        </p:spPr>
        <p:txBody>
          <a:bodyPr wrap="none">
            <a:spAutoFit/>
          </a:bodyPr>
          <a:lstStyle/>
          <a:p>
            <a:r>
              <a:rPr lang="en-AU" dirty="0">
                <a:hlinkClick r:id="rId5"/>
              </a:rPr>
              <a:t>https://www.brisazdevops.org/</a:t>
            </a:r>
            <a:endParaRPr lang="en-AU" dirty="0"/>
          </a:p>
        </p:txBody>
      </p:sp>
    </p:spTree>
    <p:extLst>
      <p:ext uri="{BB962C8B-B14F-4D97-AF65-F5344CB8AC3E}">
        <p14:creationId xmlns:p14="http://schemas.microsoft.com/office/powerpoint/2010/main" val="37273518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138175" cy="975607"/>
          </a:xfrm>
        </p:spPr>
        <p:txBody>
          <a:bodyPr/>
          <a:lstStyle/>
          <a:p>
            <a:r>
              <a:rPr lang="en-GB" dirty="0"/>
              <a:t>Azure Pipelines - Publish build artefacts with long file paths</a:t>
            </a:r>
          </a:p>
          <a:p>
            <a:endParaRPr lang="en-GB" dirty="0"/>
          </a:p>
          <a:p>
            <a:r>
              <a:rPr lang="en-AU" dirty="0"/>
              <a:t>Azure Pipelines - </a:t>
            </a:r>
            <a:r>
              <a:rPr lang="en-GB" dirty="0"/>
              <a:t>New extension contribution points in the Pipelines Test tab</a:t>
            </a:r>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February 4 2019 – Sprint 147</a:t>
            </a:r>
            <a:endParaRPr lang="en-AU" dirty="0"/>
          </a:p>
        </p:txBody>
      </p:sp>
      <p:sp>
        <p:nvSpPr>
          <p:cNvPr id="2" name="Rectangle 1">
            <a:extLst>
              <a:ext uri="{FF2B5EF4-FFF2-40B4-BE49-F238E27FC236}">
                <a16:creationId xmlns:a16="http://schemas.microsoft.com/office/drawing/2014/main" id="{4419C047-7023-4633-AFA6-3C1A8936F43A}"/>
              </a:ext>
            </a:extLst>
          </p:cNvPr>
          <p:cNvSpPr/>
          <p:nvPr/>
        </p:nvSpPr>
        <p:spPr>
          <a:xfrm>
            <a:off x="5876330" y="1133856"/>
            <a:ext cx="6096000" cy="1477328"/>
          </a:xfrm>
          <a:prstGeom prst="rect">
            <a:avLst/>
          </a:prstGeom>
        </p:spPr>
        <p:txBody>
          <a:bodyPr>
            <a:spAutoFit/>
          </a:bodyPr>
          <a:lstStyle/>
          <a:p>
            <a:r>
              <a:rPr lang="en-GB" dirty="0"/>
              <a:t>Until now, there was a limitation that prevented uploading build </a:t>
            </a:r>
            <a:r>
              <a:rPr lang="en-GB" dirty="0" err="1"/>
              <a:t>artifacts</a:t>
            </a:r>
            <a:r>
              <a:rPr lang="en-GB" dirty="0"/>
              <a:t> with paths longer than 233 characters. This could prevent you from uploading code coverage results from Linux and macOS builds with file paths longer than the limit. With this update, we've extended the limit to support long paths.</a:t>
            </a:r>
            <a:endParaRPr lang="en-AU" dirty="0"/>
          </a:p>
        </p:txBody>
      </p:sp>
      <p:sp>
        <p:nvSpPr>
          <p:cNvPr id="5" name="Rectangle 4">
            <a:extLst>
              <a:ext uri="{FF2B5EF4-FFF2-40B4-BE49-F238E27FC236}">
                <a16:creationId xmlns:a16="http://schemas.microsoft.com/office/drawing/2014/main" id="{FD88D403-2378-49ED-BA83-F1B866607A37}"/>
              </a:ext>
            </a:extLst>
          </p:cNvPr>
          <p:cNvSpPr/>
          <p:nvPr/>
        </p:nvSpPr>
        <p:spPr>
          <a:xfrm>
            <a:off x="5876330" y="2908693"/>
            <a:ext cx="6096000" cy="2585323"/>
          </a:xfrm>
          <a:prstGeom prst="rect">
            <a:avLst/>
          </a:prstGeom>
        </p:spPr>
        <p:txBody>
          <a:bodyPr>
            <a:spAutoFit/>
          </a:bodyPr>
          <a:lstStyle/>
          <a:p>
            <a:pPr marL="342900" indent="-342900">
              <a:buAutoNum type="arabicPeriod"/>
            </a:pPr>
            <a:r>
              <a:rPr lang="en-GB" dirty="0">
                <a:solidFill>
                  <a:srgbClr val="000000"/>
                </a:solidFill>
                <a:latin typeface="Segoe UI" panose="020B0502040204020203" pitchFamily="34" charset="0"/>
              </a:rPr>
              <a:t>Custom Action button in the toolbar</a:t>
            </a:r>
          </a:p>
          <a:p>
            <a:pPr marL="342900" indent="-342900">
              <a:buAutoNum type="arabicPeriod"/>
            </a:pPr>
            <a:endParaRPr lang="en-GB" dirty="0">
              <a:solidFill>
                <a:srgbClr val="000000"/>
              </a:solidFill>
              <a:latin typeface="Segoe UI" panose="020B0502040204020203" pitchFamily="34" charset="0"/>
            </a:endParaRPr>
          </a:p>
          <a:p>
            <a:pPr marL="342900" indent="-342900">
              <a:buAutoNum type="arabicPeriod"/>
            </a:pPr>
            <a:endParaRPr lang="en-GB" dirty="0">
              <a:solidFill>
                <a:srgbClr val="000000"/>
              </a:solidFill>
              <a:latin typeface="Segoe UI" panose="020B0502040204020203" pitchFamily="34" charset="0"/>
            </a:endParaRPr>
          </a:p>
          <a:p>
            <a:pPr marL="342900" indent="-342900">
              <a:buAutoNum type="arabicPeriod"/>
            </a:pPr>
            <a:endParaRPr lang="en-GB" dirty="0">
              <a:solidFill>
                <a:srgbClr val="000000"/>
              </a:solidFill>
              <a:latin typeface="Segoe UI" panose="020B0502040204020203" pitchFamily="34" charset="0"/>
            </a:endParaRPr>
          </a:p>
          <a:p>
            <a:pPr marL="342900" indent="-342900">
              <a:buAutoNum type="arabicPeriod"/>
            </a:pPr>
            <a:endParaRPr lang="en-GB" dirty="0">
              <a:solidFill>
                <a:srgbClr val="000000"/>
              </a:solidFill>
              <a:latin typeface="Segoe UI" panose="020B0502040204020203" pitchFamily="34" charset="0"/>
            </a:endParaRPr>
          </a:p>
          <a:p>
            <a:pPr marL="342900" indent="-342900">
              <a:buAutoNum type="arabicPeriod"/>
            </a:pPr>
            <a:endParaRPr lang="en-GB" dirty="0">
              <a:solidFill>
                <a:srgbClr val="000000"/>
              </a:solidFill>
              <a:latin typeface="Segoe UI" panose="020B0502040204020203" pitchFamily="34" charset="0"/>
            </a:endParaRPr>
          </a:p>
          <a:p>
            <a:pPr marL="342900" indent="-342900">
              <a:buAutoNum type="arabicPeriod"/>
            </a:pPr>
            <a:endParaRPr lang="en-GB" dirty="0">
              <a:solidFill>
                <a:srgbClr val="000000"/>
              </a:solidFill>
              <a:latin typeface="Segoe UI" panose="020B0502040204020203" pitchFamily="34" charset="0"/>
            </a:endParaRPr>
          </a:p>
          <a:p>
            <a:pPr marL="342900" indent="-342900">
              <a:buAutoNum type="arabicPeriod"/>
            </a:pPr>
            <a:endParaRPr lang="en-GB" dirty="0">
              <a:solidFill>
                <a:srgbClr val="000000"/>
              </a:solidFill>
              <a:latin typeface="Segoe UI" panose="020B0502040204020203" pitchFamily="34" charset="0"/>
            </a:endParaRPr>
          </a:p>
          <a:p>
            <a:pPr marL="342900" indent="-342900">
              <a:buAutoNum type="arabicPeriod"/>
            </a:pPr>
            <a:r>
              <a:rPr lang="en-GB" dirty="0"/>
              <a:t>Custom Details Tab in the details pane</a:t>
            </a:r>
            <a:endParaRPr lang="en-AU" dirty="0"/>
          </a:p>
        </p:txBody>
      </p:sp>
      <p:pic>
        <p:nvPicPr>
          <p:cNvPr id="9" name="Picture 8">
            <a:extLst>
              <a:ext uri="{FF2B5EF4-FFF2-40B4-BE49-F238E27FC236}">
                <a16:creationId xmlns:a16="http://schemas.microsoft.com/office/drawing/2014/main" id="{7133B7B6-22CC-4860-9138-83C21EA6F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10" name="Rectangle 9">
            <a:extLst>
              <a:ext uri="{FF2B5EF4-FFF2-40B4-BE49-F238E27FC236}">
                <a16:creationId xmlns:a16="http://schemas.microsoft.com/office/drawing/2014/main" id="{F9515C8E-F5F8-483B-B32E-602B5F112A72}"/>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7" name="Picture 6" descr="A screenshot of a cell phone&#10;&#10;Description automatically generated">
            <a:extLst>
              <a:ext uri="{FF2B5EF4-FFF2-40B4-BE49-F238E27FC236}">
                <a16:creationId xmlns:a16="http://schemas.microsoft.com/office/drawing/2014/main" id="{34169054-8949-417F-B0BF-CA2F30454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602" y="3305394"/>
            <a:ext cx="2991004" cy="1460575"/>
          </a:xfrm>
          <a:prstGeom prst="rect">
            <a:avLst/>
          </a:prstGeom>
        </p:spPr>
      </p:pic>
      <p:sp>
        <p:nvSpPr>
          <p:cNvPr id="11" name="Rectangle 10">
            <a:extLst>
              <a:ext uri="{FF2B5EF4-FFF2-40B4-BE49-F238E27FC236}">
                <a16:creationId xmlns:a16="http://schemas.microsoft.com/office/drawing/2014/main" id="{FBC24B5E-1CEA-46CC-9AB4-FB984A04952F}"/>
              </a:ext>
            </a:extLst>
          </p:cNvPr>
          <p:cNvSpPr/>
          <p:nvPr/>
        </p:nvSpPr>
        <p:spPr>
          <a:xfrm>
            <a:off x="5365787" y="6338572"/>
            <a:ext cx="3122971" cy="369332"/>
          </a:xfrm>
          <a:prstGeom prst="rect">
            <a:avLst/>
          </a:prstGeom>
        </p:spPr>
        <p:txBody>
          <a:bodyPr wrap="none">
            <a:spAutoFit/>
          </a:bodyPr>
          <a:lstStyle/>
          <a:p>
            <a:r>
              <a:rPr lang="en-AU" dirty="0">
                <a:hlinkClick r:id="rId4"/>
              </a:rPr>
              <a:t>https://www.brisazdevops.org/</a:t>
            </a:r>
            <a:endParaRPr lang="en-AU" dirty="0"/>
          </a:p>
        </p:txBody>
      </p:sp>
    </p:spTree>
    <p:extLst>
      <p:ext uri="{BB962C8B-B14F-4D97-AF65-F5344CB8AC3E}">
        <p14:creationId xmlns:p14="http://schemas.microsoft.com/office/powerpoint/2010/main" val="4032565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138175" cy="1054435"/>
          </a:xfrm>
        </p:spPr>
        <p:txBody>
          <a:bodyPr/>
          <a:lstStyle/>
          <a:p>
            <a:r>
              <a:rPr lang="en-GB" dirty="0"/>
              <a:t>Azure Artefacts - Proxy support for Artefacts-related tasks</a:t>
            </a:r>
          </a:p>
          <a:p>
            <a:endParaRPr lang="en-GB" dirty="0"/>
          </a:p>
          <a:p>
            <a:endParaRPr lang="en-GB" dirty="0"/>
          </a:p>
          <a:p>
            <a:r>
              <a:rPr lang="en-AU" dirty="0"/>
              <a:t>Azure Artefacts - </a:t>
            </a:r>
            <a:r>
              <a:rPr lang="en-GB" dirty="0"/>
              <a:t>Delegate who can manage feeds</a:t>
            </a:r>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February 4 2019 – Sprint 147</a:t>
            </a:r>
            <a:endParaRPr lang="en-AU" dirty="0"/>
          </a:p>
        </p:txBody>
      </p:sp>
      <p:pic>
        <p:nvPicPr>
          <p:cNvPr id="9" name="Picture 8">
            <a:extLst>
              <a:ext uri="{FF2B5EF4-FFF2-40B4-BE49-F238E27FC236}">
                <a16:creationId xmlns:a16="http://schemas.microsoft.com/office/drawing/2014/main" id="{7E0B459F-F059-4FA6-B9B6-BBEFD44C2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10" name="Rectangle 9">
            <a:extLst>
              <a:ext uri="{FF2B5EF4-FFF2-40B4-BE49-F238E27FC236}">
                <a16:creationId xmlns:a16="http://schemas.microsoft.com/office/drawing/2014/main" id="{DCC768FF-4944-4A5B-9563-46C98F81F538}"/>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2" name="TextBox 1">
            <a:extLst>
              <a:ext uri="{FF2B5EF4-FFF2-40B4-BE49-F238E27FC236}">
                <a16:creationId xmlns:a16="http://schemas.microsoft.com/office/drawing/2014/main" id="{ED94ED68-A2EC-4B23-AFF1-DE3DA56226DC}"/>
              </a:ext>
            </a:extLst>
          </p:cNvPr>
          <p:cNvSpPr txBox="1"/>
          <p:nvPr/>
        </p:nvSpPr>
        <p:spPr>
          <a:xfrm>
            <a:off x="5407572" y="1466193"/>
            <a:ext cx="6556758" cy="2031325"/>
          </a:xfrm>
          <a:prstGeom prst="rect">
            <a:avLst/>
          </a:prstGeom>
          <a:noFill/>
        </p:spPr>
        <p:txBody>
          <a:bodyPr wrap="square" rtlCol="0">
            <a:spAutoFit/>
          </a:bodyPr>
          <a:lstStyle/>
          <a:p>
            <a:r>
              <a:rPr lang="en-GB" dirty="0"/>
              <a:t>Added support for proxies to the following tasks:</a:t>
            </a:r>
          </a:p>
          <a:p>
            <a:r>
              <a:rPr lang="en-GB" dirty="0" err="1">
                <a:hlinkClick r:id="rId3"/>
              </a:rPr>
              <a:t>npm</a:t>
            </a:r>
            <a:endParaRPr lang="en-GB" dirty="0"/>
          </a:p>
          <a:p>
            <a:r>
              <a:rPr lang="en-GB" dirty="0">
                <a:hlinkClick r:id="rId4"/>
              </a:rPr>
              <a:t>NuGet</a:t>
            </a:r>
            <a:r>
              <a:rPr lang="en-GB" dirty="0"/>
              <a:t> - restore and push commands only</a:t>
            </a:r>
          </a:p>
          <a:p>
            <a:r>
              <a:rPr lang="en-GB" dirty="0">
                <a:hlinkClick r:id="rId5"/>
              </a:rPr>
              <a:t>.NET Core CLI</a:t>
            </a:r>
            <a:r>
              <a:rPr lang="en-GB" dirty="0"/>
              <a:t> - restore and NuGet push commands only</a:t>
            </a:r>
          </a:p>
          <a:p>
            <a:r>
              <a:rPr lang="en-GB" dirty="0">
                <a:hlinkClick r:id="rId6"/>
              </a:rPr>
              <a:t>Universal Packages</a:t>
            </a:r>
            <a:endParaRPr lang="en-GB" dirty="0"/>
          </a:p>
          <a:p>
            <a:r>
              <a:rPr lang="en-GB" dirty="0" err="1">
                <a:hlinkClick r:id="rId7"/>
              </a:rPr>
              <a:t>npm</a:t>
            </a:r>
            <a:r>
              <a:rPr lang="en-GB" dirty="0">
                <a:hlinkClick r:id="rId7"/>
              </a:rPr>
              <a:t> Authenticate</a:t>
            </a:r>
            <a:r>
              <a:rPr lang="en-GB" dirty="0"/>
              <a:t>, </a:t>
            </a:r>
            <a:r>
              <a:rPr lang="en-GB" dirty="0">
                <a:hlinkClick r:id="rId8"/>
              </a:rPr>
              <a:t>Pip Authenticate</a:t>
            </a:r>
            <a:r>
              <a:rPr lang="en-GB" dirty="0"/>
              <a:t>, </a:t>
            </a:r>
            <a:r>
              <a:rPr lang="en-GB" dirty="0">
                <a:hlinkClick r:id="rId9"/>
              </a:rPr>
              <a:t>Twine Upload Authenticate</a:t>
            </a:r>
            <a:endParaRPr lang="en-GB" dirty="0"/>
          </a:p>
          <a:p>
            <a:r>
              <a:rPr lang="en-GB" dirty="0">
                <a:hlinkClick r:id="rId10"/>
              </a:rPr>
              <a:t>.NET Core Tool Installer</a:t>
            </a:r>
            <a:r>
              <a:rPr lang="en-GB" dirty="0"/>
              <a:t>, </a:t>
            </a:r>
            <a:r>
              <a:rPr lang="en-GB" dirty="0">
                <a:hlinkClick r:id="rId11"/>
              </a:rPr>
              <a:t>NuGet Tool Installer</a:t>
            </a:r>
            <a:r>
              <a:rPr lang="en-GB" dirty="0"/>
              <a:t>, </a:t>
            </a:r>
            <a:r>
              <a:rPr lang="en-GB" dirty="0">
                <a:hlinkClick r:id="rId12"/>
              </a:rPr>
              <a:t>Node.js Tool Installer</a:t>
            </a:r>
            <a:endParaRPr lang="en-GB" dirty="0"/>
          </a:p>
        </p:txBody>
      </p:sp>
      <p:sp>
        <p:nvSpPr>
          <p:cNvPr id="5" name="TextBox 4">
            <a:extLst>
              <a:ext uri="{FF2B5EF4-FFF2-40B4-BE49-F238E27FC236}">
                <a16:creationId xmlns:a16="http://schemas.microsoft.com/office/drawing/2014/main" id="{6AFD3366-4D2F-4F76-9548-9B6C3D7F2B10}"/>
              </a:ext>
            </a:extLst>
          </p:cNvPr>
          <p:cNvSpPr txBox="1"/>
          <p:nvPr/>
        </p:nvSpPr>
        <p:spPr>
          <a:xfrm>
            <a:off x="5502166" y="3846786"/>
            <a:ext cx="5715000" cy="1477328"/>
          </a:xfrm>
          <a:prstGeom prst="rect">
            <a:avLst/>
          </a:prstGeom>
          <a:noFill/>
        </p:spPr>
        <p:txBody>
          <a:bodyPr wrap="square" rtlCol="0">
            <a:spAutoFit/>
          </a:bodyPr>
          <a:lstStyle/>
          <a:p>
            <a:r>
              <a:rPr lang="en-GB" dirty="0"/>
              <a:t>In Azure </a:t>
            </a:r>
            <a:r>
              <a:rPr lang="en-GB" dirty="0" err="1"/>
              <a:t>Artifacts</a:t>
            </a:r>
            <a:r>
              <a:rPr lang="en-GB" dirty="0"/>
              <a:t>, </a:t>
            </a:r>
            <a:r>
              <a:rPr lang="en-GB" dirty="0">
                <a:hlinkClick r:id="rId13"/>
              </a:rPr>
              <a:t>Project Collection Administrators</a:t>
            </a:r>
            <a:r>
              <a:rPr lang="en-GB" dirty="0"/>
              <a:t> (PCAs) have always been able to administer all feeds in an Azure DevOps organization. With this update, PCAs can also give this ability to other users and groups, thus delegating the ability to manage any feed.</a:t>
            </a:r>
            <a:endParaRPr lang="en-AU" dirty="0"/>
          </a:p>
        </p:txBody>
      </p:sp>
      <p:sp>
        <p:nvSpPr>
          <p:cNvPr id="8" name="Rectangle 7">
            <a:extLst>
              <a:ext uri="{FF2B5EF4-FFF2-40B4-BE49-F238E27FC236}">
                <a16:creationId xmlns:a16="http://schemas.microsoft.com/office/drawing/2014/main" id="{563F6513-46E6-44DA-9334-A4E2CDAB5BCE}"/>
              </a:ext>
            </a:extLst>
          </p:cNvPr>
          <p:cNvSpPr/>
          <p:nvPr/>
        </p:nvSpPr>
        <p:spPr>
          <a:xfrm>
            <a:off x="5365787" y="6338572"/>
            <a:ext cx="3122971" cy="369332"/>
          </a:xfrm>
          <a:prstGeom prst="rect">
            <a:avLst/>
          </a:prstGeom>
        </p:spPr>
        <p:txBody>
          <a:bodyPr wrap="none">
            <a:spAutoFit/>
          </a:bodyPr>
          <a:lstStyle/>
          <a:p>
            <a:r>
              <a:rPr lang="en-AU" dirty="0">
                <a:hlinkClick r:id="rId14"/>
              </a:rPr>
              <a:t>https://www.brisazdevops.org/</a:t>
            </a:r>
            <a:endParaRPr lang="en-AU" dirty="0"/>
          </a:p>
        </p:txBody>
      </p:sp>
    </p:spTree>
    <p:extLst>
      <p:ext uri="{BB962C8B-B14F-4D97-AF65-F5344CB8AC3E}">
        <p14:creationId xmlns:p14="http://schemas.microsoft.com/office/powerpoint/2010/main" val="10231385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5"/>
            <a:ext cx="5138175" cy="483224"/>
          </a:xfrm>
        </p:spPr>
        <p:txBody>
          <a:bodyPr/>
          <a:lstStyle/>
          <a:p>
            <a:r>
              <a:rPr lang="en-GB" dirty="0"/>
              <a:t>Wiki - Permalinks for Wiki pages</a:t>
            </a:r>
          </a:p>
          <a:p>
            <a:endParaRPr lang="en-GB" dirty="0"/>
          </a:p>
          <a:p>
            <a:r>
              <a:rPr lang="en-AU" dirty="0"/>
              <a:t>Wiki - </a:t>
            </a:r>
            <a:r>
              <a:rPr lang="en-GB" dirty="0"/>
              <a:t>Show work item status in Wiki pages</a:t>
            </a:r>
          </a:p>
          <a:p>
            <a:endParaRPr lang="en-GB" dirty="0"/>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February 4 2019 – Sprint 147</a:t>
            </a:r>
            <a:endParaRPr lang="en-AU" dirty="0"/>
          </a:p>
        </p:txBody>
      </p:sp>
      <p:sp>
        <p:nvSpPr>
          <p:cNvPr id="2" name="Rectangle 1">
            <a:extLst>
              <a:ext uri="{FF2B5EF4-FFF2-40B4-BE49-F238E27FC236}">
                <a16:creationId xmlns:a16="http://schemas.microsoft.com/office/drawing/2014/main" id="{B6A3904A-1AE9-4BB1-AD23-1B45EE242097}"/>
              </a:ext>
            </a:extLst>
          </p:cNvPr>
          <p:cNvSpPr/>
          <p:nvPr/>
        </p:nvSpPr>
        <p:spPr>
          <a:xfrm>
            <a:off x="5564599" y="1144855"/>
            <a:ext cx="6096000" cy="1477328"/>
          </a:xfrm>
          <a:prstGeom prst="rect">
            <a:avLst/>
          </a:prstGeom>
        </p:spPr>
        <p:txBody>
          <a:bodyPr>
            <a:spAutoFit/>
          </a:bodyPr>
          <a:lstStyle/>
          <a:p>
            <a:r>
              <a:rPr lang="en-GB" dirty="0"/>
              <a:t>Until now, shared Wiki page links broke if the linked page was renamed or moved. With this update, we've introduced permanent links by adding a page IDs to the URL. This ensures that links you share remain intact as the wiki changes over time.</a:t>
            </a:r>
            <a:endParaRPr lang="en-AU" dirty="0"/>
          </a:p>
        </p:txBody>
      </p:sp>
      <p:pic>
        <p:nvPicPr>
          <p:cNvPr id="9" name="Picture 8">
            <a:extLst>
              <a:ext uri="{FF2B5EF4-FFF2-40B4-BE49-F238E27FC236}">
                <a16:creationId xmlns:a16="http://schemas.microsoft.com/office/drawing/2014/main" id="{E5CE2013-46D9-4F17-A34F-AFD03A82B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10" name="Rectangle 9">
            <a:extLst>
              <a:ext uri="{FF2B5EF4-FFF2-40B4-BE49-F238E27FC236}">
                <a16:creationId xmlns:a16="http://schemas.microsoft.com/office/drawing/2014/main" id="{973656FD-8B6E-4CDA-B326-75782C300A0A}"/>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7" name="Picture 6" descr="A screenshot of a social media post&#10;&#10;Description automatically generated">
            <a:extLst>
              <a:ext uri="{FF2B5EF4-FFF2-40B4-BE49-F238E27FC236}">
                <a16:creationId xmlns:a16="http://schemas.microsoft.com/office/drawing/2014/main" id="{29C1D24D-85F1-48CC-B311-27F844569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3107" y="3144611"/>
            <a:ext cx="8083965" cy="2444876"/>
          </a:xfrm>
          <a:prstGeom prst="rect">
            <a:avLst/>
          </a:prstGeom>
        </p:spPr>
      </p:pic>
      <p:sp>
        <p:nvSpPr>
          <p:cNvPr id="8" name="Rectangle 7">
            <a:extLst>
              <a:ext uri="{FF2B5EF4-FFF2-40B4-BE49-F238E27FC236}">
                <a16:creationId xmlns:a16="http://schemas.microsoft.com/office/drawing/2014/main" id="{D0667501-1423-4358-9DF9-5427AA7DE679}"/>
              </a:ext>
            </a:extLst>
          </p:cNvPr>
          <p:cNvSpPr/>
          <p:nvPr/>
        </p:nvSpPr>
        <p:spPr>
          <a:xfrm>
            <a:off x="5365787" y="6338572"/>
            <a:ext cx="3122971" cy="369332"/>
          </a:xfrm>
          <a:prstGeom prst="rect">
            <a:avLst/>
          </a:prstGeom>
        </p:spPr>
        <p:txBody>
          <a:bodyPr wrap="none">
            <a:spAutoFit/>
          </a:bodyPr>
          <a:lstStyle/>
          <a:p>
            <a:r>
              <a:rPr lang="en-AU" dirty="0">
                <a:hlinkClick r:id="rId4"/>
              </a:rPr>
              <a:t>https://www.brisazdevops.org/</a:t>
            </a:r>
            <a:endParaRPr lang="en-AU" dirty="0"/>
          </a:p>
        </p:txBody>
      </p:sp>
    </p:spTree>
    <p:extLst>
      <p:ext uri="{BB962C8B-B14F-4D97-AF65-F5344CB8AC3E}">
        <p14:creationId xmlns:p14="http://schemas.microsoft.com/office/powerpoint/2010/main" val="4596490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5"/>
            <a:ext cx="8094838" cy="483224"/>
          </a:xfrm>
        </p:spPr>
        <p:txBody>
          <a:bodyPr/>
          <a:lstStyle/>
          <a:p>
            <a:r>
              <a:rPr lang="en-GB" dirty="0"/>
              <a:t>Administration - All users now on New Navigation</a:t>
            </a:r>
          </a:p>
          <a:p>
            <a:endParaRPr lang="en-GB" dirty="0"/>
          </a:p>
          <a:p>
            <a:endParaRPr lang="en-GB" dirty="0"/>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February 4 2019 – Sprint 147</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6" name="Rectangle 5">
            <a:extLst>
              <a:ext uri="{FF2B5EF4-FFF2-40B4-BE49-F238E27FC236}">
                <a16:creationId xmlns:a16="http://schemas.microsoft.com/office/drawing/2014/main" id="{8F3D93B3-CD71-4480-B57D-7249C91C13C4}"/>
              </a:ext>
            </a:extLst>
          </p:cNvPr>
          <p:cNvSpPr/>
          <p:nvPr/>
        </p:nvSpPr>
        <p:spPr>
          <a:xfrm>
            <a:off x="5365787" y="6338572"/>
            <a:ext cx="3122971" cy="369332"/>
          </a:xfrm>
          <a:prstGeom prst="rect">
            <a:avLst/>
          </a:prstGeom>
        </p:spPr>
        <p:txBody>
          <a:bodyPr wrap="none">
            <a:spAutoFit/>
          </a:bodyPr>
          <a:lstStyle/>
          <a:p>
            <a:r>
              <a:rPr lang="en-AU" dirty="0">
                <a:hlinkClick r:id="rId3"/>
              </a:rPr>
              <a:t>https://www.brisazdevops.org/</a:t>
            </a:r>
            <a:endParaRPr lang="en-AU" dirty="0"/>
          </a:p>
        </p:txBody>
      </p:sp>
    </p:spTree>
    <p:extLst>
      <p:ext uri="{BB962C8B-B14F-4D97-AF65-F5344CB8AC3E}">
        <p14:creationId xmlns:p14="http://schemas.microsoft.com/office/powerpoint/2010/main" val="97342728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1650</TotalTime>
  <Words>2542</Words>
  <Application>Microsoft Office PowerPoint</Application>
  <PresentationFormat>Widescreen</PresentationFormat>
  <Paragraphs>333</Paragraphs>
  <Slides>45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Light</vt:lpstr>
      <vt:lpstr>Consolas</vt:lpstr>
      <vt:lpstr>Segoe UI</vt:lpstr>
      <vt:lpstr>Wingdings</vt:lpstr>
      <vt:lpstr>Office Theme</vt:lpstr>
      <vt:lpstr>Azure DevOps  What’s New</vt:lpstr>
      <vt:lpstr>February 4 2019 – Sprint 147</vt:lpstr>
      <vt:lpstr>February 4 2019 – Sprint 147</vt:lpstr>
      <vt:lpstr>February 4 2019 – Sprint 147</vt:lpstr>
      <vt:lpstr>February 4 2019 – Sprint 147</vt:lpstr>
      <vt:lpstr>February 4 2019 – Sprint 147</vt:lpstr>
      <vt:lpstr>February 4 2019 – Sprint 147</vt:lpstr>
      <vt:lpstr>February 4 2019 – Sprint 147</vt:lpstr>
      <vt:lpstr>February 4 2019 – Sprint 147</vt:lpstr>
      <vt:lpstr>February 25 2019 – Sprint 148</vt:lpstr>
      <vt:lpstr>February 25 2019 – Sprint 148</vt:lpstr>
      <vt:lpstr>February 25 2019 – Sprint 148</vt:lpstr>
      <vt:lpstr>February 25 2019 – Sprint 148</vt:lpstr>
      <vt:lpstr>February 25 2019 – Sprint 148</vt:lpstr>
      <vt:lpstr>February 25 2019 – Sprint 148</vt:lpstr>
      <vt:lpstr>February 25 2019 – Sprint 148</vt:lpstr>
      <vt:lpstr>February 25 2019 – Sprint 148</vt:lpstr>
      <vt:lpstr>February 25 2019 – Sprint 148</vt:lpstr>
      <vt:lpstr>March 19th 2019 – Sprint 149</vt:lpstr>
      <vt:lpstr>March 19th 2019 – Sprint 149</vt:lpstr>
      <vt:lpstr>March 19th 2019 – Sprint 149</vt:lpstr>
      <vt:lpstr>March 19th 2019 – Sprint 149</vt:lpstr>
      <vt:lpstr>March 19th 2019 – Sprint 149</vt:lpstr>
      <vt:lpstr>March 19th 2019 – Sprint 149</vt:lpstr>
      <vt:lpstr>March 19th 2019 – Sprint 149</vt:lpstr>
      <vt:lpstr>April 8th 2019 – Sprint 150</vt:lpstr>
      <vt:lpstr>April 8th 2019 – Sprint 150</vt:lpstr>
      <vt:lpstr>April 8th 2019 – Sprint 150</vt:lpstr>
      <vt:lpstr>April 8th 2019 – Sprint 150</vt:lpstr>
      <vt:lpstr>April 8th 2019 – Sprint 150</vt:lpstr>
      <vt:lpstr>April 8th 2019 – Sprint 150</vt:lpstr>
      <vt:lpstr>April 8th 2019 – Sprint 150</vt:lpstr>
      <vt:lpstr>April 8th 2019 – Sprint 150</vt:lpstr>
      <vt:lpstr>April 8th 2019 – Sprint 150</vt:lpstr>
      <vt:lpstr>April 8th 2019 – Sprint 150</vt:lpstr>
      <vt:lpstr>April 8th 2019 – Sprint 150</vt:lpstr>
      <vt:lpstr>April 8th 2019 – Sprint 150</vt:lpstr>
      <vt:lpstr>April 8th 2019 – Sprint 150</vt:lpstr>
      <vt:lpstr>April 8th 2019 – Sprint 150</vt:lpstr>
      <vt:lpstr>April 8th 2019 – Sprint 150</vt:lpstr>
      <vt:lpstr>April 30th 2019 – Sprint 151</vt:lpstr>
      <vt:lpstr>April 30th 2019 – Sprint 151</vt:lpstr>
      <vt:lpstr>April 30th 2019 – Sprint 151</vt:lpstr>
      <vt:lpstr>Links</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Angus</dc:creator>
  <cp:lastModifiedBy>Richard Angus</cp:lastModifiedBy>
  <cp:revision>1</cp:revision>
  <dcterms:created xsi:type="dcterms:W3CDTF">2018-11-24T19:52:04Z</dcterms:created>
  <dcterms:modified xsi:type="dcterms:W3CDTF">2019-05-08T21:15:09Z</dcterms:modified>
</cp:coreProperties>
</file>